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97" r:id="rId4"/>
    <p:sldId id="298" r:id="rId5"/>
    <p:sldId id="299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FE8"/>
          </a:solidFill>
        </a:fill>
      </a:tcStyle>
    </a:wholeTbl>
    <a:band2H>
      <a:tcTxStyle/>
      <a:tcStyle>
        <a:tcBdr/>
        <a:fill>
          <a:solidFill>
            <a:srgbClr val="E7F0F4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7D2CB"/>
          </a:solidFill>
        </a:fill>
      </a:tcStyle>
    </a:wholeTbl>
    <a:band2H>
      <a:tcTxStyle/>
      <a:tcStyle>
        <a:tcBdr/>
        <a:fill>
          <a:solidFill>
            <a:srgbClr val="FBEAE7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6CDCE"/>
          </a:solidFill>
        </a:fill>
      </a:tcStyle>
    </a:wholeTbl>
    <a:band2H>
      <a:tcTxStyle/>
      <a:tcStyle>
        <a:tcBdr/>
        <a:fill>
          <a:solidFill>
            <a:srgbClr val="ECE7E8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18"/>
    <p:restoredTop sz="94666"/>
  </p:normalViewPr>
  <p:slideViewPr>
    <p:cSldViewPr snapToGrid="0" snapToObjects="1">
      <p:cViewPr varScale="1">
        <p:scale>
          <a:sx n="123" d="100"/>
          <a:sy n="123" d="100"/>
        </p:scale>
        <p:origin x="3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3085574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95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Ok,</a:t>
            </a:r>
            <a:r>
              <a:rPr lang="zh-CN" altLang="en-US" dirty="0" smtClean="0"/>
              <a:t> </a:t>
            </a:r>
            <a:r>
              <a:rPr lang="en-US" altLang="zh-CN" dirty="0" smtClean="0"/>
              <a:t>let’s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review</a:t>
            </a:r>
            <a:r>
              <a:rPr lang="zh-CN" altLang="en-US" dirty="0" smtClean="0"/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 techniques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finish?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corse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not,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said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good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sample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before.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sample,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happen??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5D3BF3-D352-46FC-8343-31F56E6730E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28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Now,</a:t>
            </a:r>
            <a:r>
              <a:rPr lang="en-US" baseline="0" dirty="0" smtClean="0"/>
              <a:t> In here, we choose the rotated box, The first </a:t>
            </a:r>
            <a:r>
              <a:rPr lang="en-US" altLang="zh-CN" baseline="0" dirty="0" smtClean="0"/>
              <a:t>4</a:t>
            </a:r>
            <a:r>
              <a:rPr lang="zh-CN" altLang="en-US" baseline="0" dirty="0" smtClean="0"/>
              <a:t> </a:t>
            </a:r>
            <a:r>
              <a:rPr lang="en-US" baseline="0" dirty="0" smtClean="0"/>
              <a:t>steps are same with the last image. But when we finding and sorting the 4 corners, did you see any difference?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5D3BF3-D352-46FC-8343-31F56E6730E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6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mark</a:t>
            </a:r>
            <a:r>
              <a:rPr lang="en-US" baseline="0" dirty="0" smtClean="0"/>
              <a:t> these 4 points in the image.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5D3BF3-D352-46FC-8343-31F56E6730E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209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</a:t>
            </a:r>
            <a:r>
              <a:rPr lang="en-US" baseline="0" dirty="0" smtClean="0"/>
              <a:t> step, let’s create a square and mark the four corners of this square. What will happen if we use these eight corners to calculate the transformation matrix and recover the image?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5D3BF3-D352-46FC-8343-31F56E6730E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839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will get a orthogonal result comparing with the standard</a:t>
            </a:r>
            <a:r>
              <a:rPr lang="en-US" baseline="0" dirty="0" smtClean="0"/>
              <a:t> form. Why that happen? Because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just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know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corner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clockwise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sorting,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baseline="0" dirty="0" smtClean="0"/>
              <a:t>we don</a:t>
            </a:r>
            <a:r>
              <a:rPr lang="uk-UA" baseline="0" dirty="0" smtClean="0"/>
              <a:t>’</a:t>
            </a:r>
            <a:r>
              <a:rPr lang="en-US" baseline="0" dirty="0" smtClean="0"/>
              <a:t>t know the </a:t>
            </a:r>
            <a:r>
              <a:rPr lang="en-US" altLang="zh-CN" baseline="0" dirty="0" smtClean="0"/>
              <a:t>absolutely</a:t>
            </a:r>
            <a:r>
              <a:rPr lang="zh-CN" altLang="en-US" baseline="0" dirty="0" smtClean="0"/>
              <a:t> </a:t>
            </a:r>
            <a:r>
              <a:rPr lang="en-US" baseline="0" dirty="0" smtClean="0"/>
              <a:t>correct 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corners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position.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it?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anyway,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dirty="0" smtClean="0"/>
              <a:t>orthogonal </a:t>
            </a:r>
            <a:r>
              <a:rPr lang="en-US" altLang="zh-CN" dirty="0" smtClean="0"/>
              <a:t>result</a:t>
            </a:r>
            <a:r>
              <a:rPr lang="zh-CN" altLang="en-US" dirty="0" smtClean="0"/>
              <a:t> </a:t>
            </a:r>
            <a:r>
              <a:rPr lang="en-US" altLang="zh-CN" dirty="0" smtClean="0"/>
              <a:t>now.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5D3BF3-D352-46FC-8343-31F56E6730E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828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overcome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get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correct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result.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points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matching.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try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crop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vertical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logo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matching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feature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standard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logo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image.</a:t>
            </a:r>
            <a:r>
              <a:rPr lang="zh-CN" alt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5D3BF3-D352-46FC-8343-31F56E6730E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467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Some</a:t>
            </a:r>
            <a:r>
              <a:rPr lang="zh-CN" altLang="en-US" dirty="0" smtClean="0"/>
              <a:t> </a:t>
            </a:r>
            <a:r>
              <a:rPr lang="en-US" altLang="zh-CN" dirty="0" smtClean="0"/>
              <a:t>people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probably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ask,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don’t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matching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calculate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transformation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matrix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directly?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Because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matching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always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correct,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many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wrong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matching.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matching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very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roughly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result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It’s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accurate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enough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transformation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matrix.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add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previous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result.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just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judge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roughly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result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0,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90,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180,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-90.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Previous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result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vertical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parallel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correct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result.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that’s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5D3BF3-D352-46FC-8343-31F56E6730E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158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short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video.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algorithm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performed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good.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could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against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scaling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rotation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perspective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transform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recover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image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want.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 does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5D3BF3-D352-46FC-8343-31F56E6730E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54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05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Ok,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thanks</a:t>
            </a:r>
            <a:r>
              <a:rPr lang="zh-CN" altLang="en-US" dirty="0" smtClean="0"/>
              <a:t> </a:t>
            </a:r>
            <a:r>
              <a:rPr lang="en-US" altLang="zh-CN" dirty="0" smtClean="0"/>
              <a:t>Li</a:t>
            </a:r>
            <a:r>
              <a:rPr lang="zh-CN" altLang="en-US" dirty="0" smtClean="0"/>
              <a:t> </a:t>
            </a:r>
            <a:r>
              <a:rPr lang="en-US" altLang="zh-CN" dirty="0" smtClean="0"/>
              <a:t>sun,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simply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explain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what’s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image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preprocessing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works.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Each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box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unique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number,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trying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classify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box.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5D3BF3-D352-46FC-8343-31F56E6730E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023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Ok</a:t>
            </a:r>
            <a:r>
              <a:rPr lang="zh-CN" altLang="en-US" dirty="0" smtClean="0"/>
              <a:t> </a:t>
            </a:r>
            <a:r>
              <a:rPr lang="en-US" altLang="zh-CN" dirty="0" smtClean="0"/>
              <a:t>,I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image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preprocessing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workflow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good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sample.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Remember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it’s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good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sample.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Consists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6</a:t>
            </a:r>
            <a:r>
              <a:rPr lang="zh-CN" altLang="en-US" dirty="0" smtClean="0"/>
              <a:t> </a:t>
            </a:r>
            <a:r>
              <a:rPr lang="en-US" altLang="zh-CN" dirty="0" smtClean="0"/>
              <a:t>steps.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en-US" altLang="zh-CN" dirty="0" smtClean="0"/>
              <a:t>Because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logo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red</a:t>
            </a:r>
            <a:r>
              <a:rPr lang="zh-CN" altLang="en-US" dirty="0" smtClean="0"/>
              <a:t> </a:t>
            </a:r>
            <a:r>
              <a:rPr lang="en-US" altLang="zh-CN" dirty="0" smtClean="0"/>
              <a:t>square.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narrow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down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search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area.</a:t>
            </a:r>
            <a:r>
              <a:rPr lang="zh-CN" alt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5D3BF3-D352-46FC-8343-31F56E6730E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18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Opencv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provided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useful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implementation,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just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it.</a:t>
            </a:r>
            <a:r>
              <a:rPr lang="zh-CN" alt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5D3BF3-D352-46FC-8343-31F56E6730E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4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Using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moments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calculate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some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geometric</a:t>
            </a:r>
            <a:r>
              <a:rPr lang="zh-CN" altLang="en-US" dirty="0" smtClean="0"/>
              <a:t> </a:t>
            </a:r>
            <a:r>
              <a:rPr lang="en-US" dirty="0" smtClean="0"/>
              <a:t>attribution</a:t>
            </a:r>
            <a:r>
              <a:rPr lang="en-US" altLang="zh-CN" dirty="0" smtClean="0"/>
              <a:t>(area,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perimeter).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don’t</a:t>
            </a:r>
            <a:r>
              <a:rPr lang="zh-CN" altLang="en-US" dirty="0" smtClean="0"/>
              <a:t> </a:t>
            </a:r>
            <a:r>
              <a:rPr lang="en-US" altLang="zh-CN" dirty="0" smtClean="0"/>
              <a:t>really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want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closel</a:t>
            </a:r>
            <a:r>
              <a:rPr lang="en-US" altLang="zh-CN" baseline="0" dirty="0" smtClean="0"/>
              <a:t>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explain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do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that?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5D3BF3-D352-46FC-8343-31F56E6730E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39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Quadrilateral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must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4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corners,</a:t>
            </a:r>
            <a:r>
              <a:rPr lang="zh-CN" altLang="en-US" dirty="0" smtClean="0"/>
              <a:t> </a:t>
            </a:r>
            <a:r>
              <a:rPr lang="en-US" altLang="zh-CN" dirty="0" smtClean="0"/>
              <a:t>no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more,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less.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About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sorting,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small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trick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make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always</a:t>
            </a:r>
            <a:r>
              <a:rPr lang="zh-CN" altLang="en-US" baseline="0" dirty="0" smtClean="0"/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sorted clockwise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5D3BF3-D352-46FC-8343-31F56E6730E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88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length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square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determined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quadrilateral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detected.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5D3BF3-D352-46FC-8343-31F56E6730E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73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we can get a good result now.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5D3BF3-D352-46FC-8343-31F56E6730E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257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bg>
      <p:bgPr>
        <a:solidFill>
          <a:srgbClr val="464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0" y="4975859"/>
            <a:ext cx="9144000" cy="7391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-9144" y="5044440"/>
            <a:ext cx="2249424" cy="59436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2359151" y="5036820"/>
            <a:ext cx="6784849" cy="5943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" name="Shape 17"/>
          <p:cNvSpPr>
            <a:spLocks noGrp="1"/>
          </p:cNvSpPr>
          <p:nvPr>
            <p:ph type="body" sz="quarter" idx="1"/>
          </p:nvPr>
        </p:nvSpPr>
        <p:spPr>
          <a:xfrm>
            <a:off x="2362200" y="5041698"/>
            <a:ext cx="6515100" cy="571501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2800">
                <a:solidFill>
                  <a:srgbClr val="FFFFFF"/>
                </a:solidFill>
              </a:defRPr>
            </a:lvl1pPr>
          </a:lstStyle>
          <a:p>
            <a:r>
              <a:t>Click to edit Master subtitle style</a:t>
            </a:r>
          </a:p>
        </p:txBody>
      </p:sp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xfrm>
            <a:off x="2362200" y="2603500"/>
            <a:ext cx="6477000" cy="2264834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DEF5FA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xfrm>
            <a:off x="8273660" y="208279"/>
            <a:ext cx="292880" cy="2819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EF5FA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06" name="Shape 10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7" name="Shape 10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0" y="1216855"/>
            <a:ext cx="9144000" cy="266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0" y="1254955"/>
            <a:ext cx="533400" cy="1905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590551" y="1254955"/>
            <a:ext cx="8553451" cy="1905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sz="half" idx="1"/>
          </p:nvPr>
        </p:nvSpPr>
        <p:spPr>
          <a:xfrm>
            <a:off x="609600" y="1502835"/>
            <a:ext cx="3886200" cy="3631804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1502835"/>
            <a:ext cx="3886200" cy="3631804"/>
          </a:xfrm>
        </p:spPr>
        <p:txBody>
          <a:bodyPr/>
          <a:lstStyle/>
          <a:p>
            <a:pPr lvl="0" eaLnBrk="1" latinLnBrk="1" hangingPunct="1"/>
            <a:r>
              <a:rPr lang="en-US" smtClean="0"/>
              <a:t>Edit Master text styles</a:t>
            </a:r>
          </a:p>
          <a:p>
            <a:pPr lvl="1" eaLnBrk="1" latinLnBrk="1" hangingPunct="1"/>
            <a:r>
              <a:rPr lang="en-US" smtClean="0"/>
              <a:t>Second level</a:t>
            </a:r>
          </a:p>
          <a:p>
            <a:pPr lvl="2" eaLnBrk="1" latinLnBrk="1" hangingPunct="1"/>
            <a:r>
              <a:rPr lang="en-US" smtClean="0"/>
              <a:t>Third level</a:t>
            </a:r>
          </a:p>
          <a:p>
            <a:pPr lvl="3" eaLnBrk="1" latinLnBrk="1" hangingPunct="1"/>
            <a:r>
              <a:rPr lang="en-US" smtClean="0"/>
              <a:t>Fourth level</a:t>
            </a:r>
          </a:p>
          <a:p>
            <a:pPr lvl="4" eaLnBrk="1" latinLnBrk="1" hangingPunct="1"/>
            <a:r>
              <a:rPr lang="en-US" smtClean="0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844902" y="1502833"/>
            <a:ext cx="3886200" cy="3631806"/>
          </a:xfrm>
        </p:spPr>
        <p:txBody>
          <a:bodyPr/>
          <a:lstStyle/>
          <a:p>
            <a:pPr lvl="0" eaLnBrk="1" latinLnBrk="1" hangingPunct="1"/>
            <a:r>
              <a:rPr lang="en-US" smtClean="0"/>
              <a:t>Edit Master text styles</a:t>
            </a:r>
          </a:p>
          <a:p>
            <a:pPr lvl="1" eaLnBrk="1" latinLnBrk="1" hangingPunct="1"/>
            <a:r>
              <a:rPr lang="en-US" smtClean="0"/>
              <a:t>Second level</a:t>
            </a:r>
          </a:p>
          <a:p>
            <a:pPr lvl="2" eaLnBrk="1" latinLnBrk="1" hangingPunct="1"/>
            <a:r>
              <a:rPr lang="en-US" smtClean="0"/>
              <a:t>Third level</a:t>
            </a:r>
          </a:p>
          <a:p>
            <a:pPr lvl="3" eaLnBrk="1" latinLnBrk="1" hangingPunct="1"/>
            <a:r>
              <a:rPr lang="en-US" smtClean="0"/>
              <a:t>Fourth level</a:t>
            </a:r>
          </a:p>
          <a:p>
            <a:pPr lvl="4" eaLnBrk="1" latinLnBrk="1" hangingPunct="1"/>
            <a:r>
              <a:rPr lang="en-US" smtClean="0"/>
              <a:t>Fifth level</a:t>
            </a:r>
            <a:endParaRPr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>
          <a:xfrm>
            <a:off x="6096000" y="5207002"/>
            <a:ext cx="2667000" cy="304271"/>
          </a:xfrm>
          <a:prstGeom prst="rect">
            <a:avLst/>
          </a:prstGeom>
        </p:spPr>
        <p:txBody>
          <a:bodyPr rtlCol="0"/>
          <a:lstStyle/>
          <a:p>
            <a:endParaRPr kumimoji="0"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>
          <a:xfrm>
            <a:off x="609603" y="5206841"/>
            <a:ext cx="5421083" cy="304271"/>
          </a:xfrm>
          <a:prstGeom prst="rect">
            <a:avLst/>
          </a:prstGeom>
        </p:spPr>
        <p:txBody>
          <a:bodyPr rtlCol="0"/>
          <a:lstStyle/>
          <a:p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55084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27" name="Shape 2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body" sz="quarter" idx="1"/>
          </p:nvPr>
        </p:nvSpPr>
        <p:spPr>
          <a:xfrm>
            <a:off x="1371600" y="2286000"/>
            <a:ext cx="7123116" cy="1394356"/>
          </a:xfrm>
          <a:prstGeom prst="rect">
            <a:avLst/>
          </a:prstGeom>
        </p:spPr>
        <p:txBody>
          <a:bodyPr/>
          <a:lstStyle>
            <a:lvl1pPr>
              <a:buClrTx/>
              <a:buSzTx/>
              <a:buFontTx/>
              <a:buNone/>
              <a:defRPr sz="2800">
                <a:solidFill>
                  <a:srgbClr val="464646"/>
                </a:solidFill>
              </a:defRPr>
            </a:lvl1pPr>
          </a:lstStyle>
          <a:p>
            <a:r>
              <a:t>Edit Master text styles</a:t>
            </a:r>
          </a:p>
        </p:txBody>
      </p:sp>
      <p:sp>
        <p:nvSpPr>
          <p:cNvPr id="36" name="Shape 36"/>
          <p:cNvSpPr/>
          <p:nvPr/>
        </p:nvSpPr>
        <p:spPr>
          <a:xfrm>
            <a:off x="0" y="1270000"/>
            <a:ext cx="9144000" cy="952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0" y="1333500"/>
            <a:ext cx="1295400" cy="8255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1371600" y="1333500"/>
            <a:ext cx="7772400" cy="8255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371600" y="1333500"/>
            <a:ext cx="7620000" cy="825500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xfrm>
            <a:off x="433853" y="1535695"/>
            <a:ext cx="427694" cy="43434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sz="half" idx="1"/>
          </p:nvPr>
        </p:nvSpPr>
        <p:spPr>
          <a:xfrm>
            <a:off x="609600" y="1502835"/>
            <a:ext cx="3886200" cy="3631804"/>
          </a:xfrm>
          <a:prstGeom prst="rect">
            <a:avLst/>
          </a:prstGeom>
        </p:spPr>
        <p:txBody>
          <a:bodyPr/>
          <a:lstStyle/>
          <a:p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612648" y="131233"/>
            <a:ext cx="8153401" cy="1117601"/>
          </a:xfrm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sz="half" idx="1"/>
          </p:nvPr>
        </p:nvSpPr>
        <p:spPr>
          <a:xfrm>
            <a:off x="609600" y="2133131"/>
            <a:ext cx="3886200" cy="2921001"/>
          </a:xfrm>
          <a:prstGeom prst="rect">
            <a:avLst/>
          </a:prstGeom>
        </p:spPr>
        <p:txBody>
          <a:bodyPr/>
          <a:lstStyle/>
          <a:p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8" name="Shape 58"/>
          <p:cNvSpPr>
            <a:spLocks noGrp="1"/>
          </p:cNvSpPr>
          <p:nvPr>
            <p:ph type="body" sz="quarter" idx="13"/>
          </p:nvPr>
        </p:nvSpPr>
        <p:spPr>
          <a:xfrm>
            <a:off x="609600" y="1513651"/>
            <a:ext cx="3886200" cy="589281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/>
          <a:p>
            <a:pPr>
              <a:buClrTx/>
              <a:buSzTx/>
              <a:buFontTx/>
              <a:buNone/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" name="Shape 59"/>
          <p:cNvSpPr>
            <a:spLocks noGrp="1"/>
          </p:cNvSpPr>
          <p:nvPr>
            <p:ph type="body" sz="quarter" idx="14"/>
          </p:nvPr>
        </p:nvSpPr>
        <p:spPr>
          <a:xfrm>
            <a:off x="4800600" y="1513651"/>
            <a:ext cx="3886200" cy="589281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/>
          <a:p>
            <a:pPr>
              <a:buClrTx/>
              <a:buSzTx/>
              <a:buFontTx/>
              <a:buNone/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xfrm>
            <a:off x="120260" y="5224779"/>
            <a:ext cx="292880" cy="2819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83" name="Shape 83"/>
          <p:cNvSpPr>
            <a:spLocks noGrp="1"/>
          </p:cNvSpPr>
          <p:nvPr>
            <p:ph type="body" sz="quarter" idx="1"/>
          </p:nvPr>
        </p:nvSpPr>
        <p:spPr>
          <a:xfrm>
            <a:off x="609600" y="1587502"/>
            <a:ext cx="1600200" cy="3471334"/>
          </a:xfrm>
          <a:prstGeom prst="rect">
            <a:avLst/>
          </a:prstGeom>
          <a:solidFill>
            <a:schemeClr val="accent2"/>
          </a:solidFill>
          <a:ln w="50800" cap="sq">
            <a:solidFill>
              <a:schemeClr val="accent2"/>
            </a:solidFill>
            <a:miter lim="800000"/>
          </a:ln>
        </p:spPr>
        <p:txBody>
          <a:bodyPr lIns="91439" tIns="91439" rIns="91439" bIns="91439"/>
          <a:lstStyle>
            <a:lvl1pPr marL="0" indent="0">
              <a:spcBef>
                <a:spcPts val="100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</a:lstStyle>
          <a:p>
            <a:r>
              <a:t>Edit Master text styles</a:t>
            </a: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bg>
      <p:bgPr>
        <a:solidFill>
          <a:srgbClr val="464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/>
          </p:cNvSpPr>
          <p:nvPr>
            <p:ph type="pic" idx="13"/>
          </p:nvPr>
        </p:nvSpPr>
        <p:spPr>
          <a:xfrm>
            <a:off x="1557668" y="0"/>
            <a:ext cx="7586334" cy="379984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1600200" y="4572000"/>
            <a:ext cx="7315200" cy="5715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700">
                <a:solidFill>
                  <a:srgbClr val="FFFFFF"/>
                </a:solidFill>
              </a:defRPr>
            </a:lvl1pPr>
          </a:lstStyle>
          <a:p>
            <a:r>
              <a:t>Edit Master text styles</a:t>
            </a:r>
          </a:p>
        </p:txBody>
      </p:sp>
      <p:sp>
        <p:nvSpPr>
          <p:cNvPr id="93" name="Shape 93"/>
          <p:cNvSpPr/>
          <p:nvPr/>
        </p:nvSpPr>
        <p:spPr>
          <a:xfrm>
            <a:off x="-9145" y="3809999"/>
            <a:ext cx="9144001" cy="7391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" name="Shape 94"/>
          <p:cNvSpPr/>
          <p:nvPr/>
        </p:nvSpPr>
        <p:spPr>
          <a:xfrm>
            <a:off x="-9145" y="3886200"/>
            <a:ext cx="1463042" cy="59436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1545336" y="3878579"/>
            <a:ext cx="7589519" cy="5943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xfrm>
            <a:off x="1600200" y="3937000"/>
            <a:ext cx="7315200" cy="508000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97" name="Shape 97"/>
          <p:cNvSpPr/>
          <p:nvPr/>
        </p:nvSpPr>
        <p:spPr>
          <a:xfrm>
            <a:off x="1447799" y="-1"/>
            <a:ext cx="100586" cy="57226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sldNum" sz="quarter" idx="2"/>
          </p:nvPr>
        </p:nvSpPr>
        <p:spPr>
          <a:xfrm>
            <a:off x="483091" y="3923295"/>
            <a:ext cx="481618" cy="48514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1216855"/>
            <a:ext cx="9144000" cy="266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0" y="1254955"/>
            <a:ext cx="533400" cy="1905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Shape 4"/>
          <p:cNvSpPr/>
          <p:nvPr/>
        </p:nvSpPr>
        <p:spPr>
          <a:xfrm>
            <a:off x="590551" y="1254955"/>
            <a:ext cx="8553451" cy="1905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609600" y="131233"/>
            <a:ext cx="8153400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609600" y="1502835"/>
            <a:ext cx="8153400" cy="3640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Shape 7"/>
          <p:cNvSpPr>
            <a:spLocks noGrp="1"/>
          </p:cNvSpPr>
          <p:nvPr>
            <p:ph type="sldNum" sz="quarter" idx="2"/>
          </p:nvPr>
        </p:nvSpPr>
        <p:spPr>
          <a:xfrm>
            <a:off x="120260" y="1209237"/>
            <a:ext cx="292880" cy="281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norm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hf hdr="0" ftr="0" dt="0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9pPr>
    </p:titleStyle>
    <p:bodyStyle>
      <a:lvl1pPr marL="320027" marR="0" indent="-320027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60000"/>
        <a:buFont typeface="Wingdings"/>
        <a:buChar char="◻"/>
        <a:tabLst/>
        <a:defRPr sz="2900" b="0" i="0" u="none" strike="noStrike" cap="none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1pPr>
      <a:lvl2pPr marL="671706" marR="0" indent="-3059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70000"/>
        <a:buFont typeface="Wingdings"/>
        <a:buChar char=""/>
        <a:tabLst/>
        <a:defRPr sz="2900" b="0" i="0" u="none" strike="noStrike" cap="none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2pPr>
      <a:lvl3pPr marL="973996" marR="0" indent="-288222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75000"/>
        <a:buFont typeface="Wingdings"/>
        <a:buChar char="■"/>
        <a:tabLst/>
        <a:defRPr sz="2900" b="0" i="0" u="none" strike="noStrike" cap="none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3pPr>
      <a:lvl4pPr marL="1474410" marR="0" indent="-331455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75000"/>
        <a:buFont typeface="Wingdings"/>
        <a:buChar char="■"/>
        <a:tabLst/>
        <a:defRPr sz="2900" b="0" i="0" u="none" strike="noStrike" cap="none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4pPr>
      <a:lvl5pPr marL="1931592" marR="0" indent="-331455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65000"/>
        <a:buFont typeface="Wingdings"/>
        <a:buChar char="■"/>
        <a:tabLst/>
        <a:defRPr sz="2900" b="0" i="0" u="none" strike="noStrike" cap="none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5pPr>
      <a:lvl6pPr marL="0" marR="0" indent="1874446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Tx/>
        <a:buFont typeface="Wingdings"/>
        <a:buNone/>
        <a:tabLst/>
        <a:defRPr sz="2900" b="0" i="0" u="none" strike="noStrike" cap="none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6pPr>
      <a:lvl7pPr marL="2517038" marR="0" indent="-368283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 typeface="Wingdings"/>
        <a:buChar char="▪"/>
        <a:tabLst/>
        <a:defRPr sz="2900" b="0" i="0" u="none" strike="noStrike" cap="none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7pPr>
      <a:lvl8pPr marL="2791347" marR="0" indent="-368283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 typeface="Wingdings"/>
        <a:buChar char="▪"/>
        <a:tabLst/>
        <a:defRPr sz="2900" b="0" i="0" u="none" strike="noStrike" cap="none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8pPr>
      <a:lvl9pPr marL="3065655" marR="0" indent="-368283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 typeface="Wingdings"/>
        <a:buChar char="▪"/>
        <a:tabLst/>
        <a:defRPr sz="2900" b="0" i="0" u="none" strike="noStrike" cap="none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4.xml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5.xml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6.xml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4" Type="http://schemas.openxmlformats.org/officeDocument/2006/relationships/image" Target="../media/image19.gif"/><Relationship Id="rId5" Type="http://schemas.openxmlformats.org/officeDocument/2006/relationships/image" Target="../media/image20.gif"/><Relationship Id="rId6" Type="http://schemas.openxmlformats.org/officeDocument/2006/relationships/image" Target="../media/image21.gi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7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0.jpeg"/><Relationship Id="rId3" Type="http://schemas.openxmlformats.org/officeDocument/2006/relationships/image" Target="../media/image5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sotondriver/Lego_classificatio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ctrTitle"/>
          </p:nvPr>
        </p:nvSpPr>
        <p:spPr>
          <a:xfrm>
            <a:off x="3704180" y="669564"/>
            <a:ext cx="6217288" cy="17866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868680">
              <a:defRPr sz="3989">
                <a:latin typeface="Arial"/>
                <a:ea typeface="Arial"/>
                <a:cs typeface="Arial"/>
                <a:sym typeface="Arial"/>
              </a:defRPr>
            </a:pPr>
            <a:r>
              <a:t>Lego </a:t>
            </a:r>
          </a:p>
          <a:p>
            <a:pPr defTabSz="868680">
              <a:defRPr sz="3989">
                <a:latin typeface="Arial"/>
                <a:ea typeface="Arial"/>
                <a:cs typeface="Arial"/>
                <a:sym typeface="Arial"/>
              </a:defRPr>
            </a:pPr>
            <a:r>
              <a:t>Package </a:t>
            </a:r>
          </a:p>
          <a:p>
            <a:pPr defTabSz="868680">
              <a:defRPr sz="3989">
                <a:latin typeface="Arial"/>
                <a:ea typeface="Arial"/>
                <a:cs typeface="Arial"/>
                <a:sym typeface="Arial"/>
              </a:defRPr>
            </a:pPr>
            <a:r>
              <a:t>Recognition</a:t>
            </a:r>
          </a:p>
        </p:txBody>
      </p:sp>
      <p:pic>
        <p:nvPicPr>
          <p:cNvPr id="129" name="purelogo25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9949" y="761388"/>
            <a:ext cx="1311141" cy="1311141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hape 130"/>
          <p:cNvSpPr/>
          <p:nvPr/>
        </p:nvSpPr>
        <p:spPr>
          <a:xfrm>
            <a:off x="1063858" y="2350771"/>
            <a:ext cx="1361999" cy="1150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COMP6206</a:t>
            </a:r>
          </a:p>
          <a:p>
            <a: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Advanced </a:t>
            </a:r>
          </a:p>
          <a:p>
            <a: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Computer </a:t>
            </a:r>
          </a:p>
          <a:p>
            <a: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Vision</a:t>
            </a:r>
          </a:p>
        </p:txBody>
      </p:sp>
      <p:sp>
        <p:nvSpPr>
          <p:cNvPr id="131" name="Shape 131"/>
          <p:cNvSpPr/>
          <p:nvPr/>
        </p:nvSpPr>
        <p:spPr>
          <a:xfrm>
            <a:off x="5862631" y="3226565"/>
            <a:ext cx="2811622" cy="1417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D1D1D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Yaopengfei Lyu 27921832</a:t>
            </a:r>
          </a:p>
          <a:p>
            <a:pPr>
              <a:defRPr>
                <a:solidFill>
                  <a:srgbClr val="D1D1D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Li Sun 27536432</a:t>
            </a:r>
          </a:p>
          <a:p>
            <a:pPr>
              <a:defRPr>
                <a:solidFill>
                  <a:srgbClr val="D1D1D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Zhenyu Chen 27520129</a:t>
            </a:r>
          </a:p>
          <a:p>
            <a:pPr>
              <a:defRPr>
                <a:solidFill>
                  <a:srgbClr val="D1D1D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Lei Zhang 27678385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9653"/>
            <a:ext cx="4320000" cy="3196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6453"/>
            <a:ext cx="2736000" cy="20266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15616" y="3577580"/>
            <a:ext cx="32721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Pick red area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Find contours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Pick </a:t>
            </a:r>
            <a:r>
              <a:rPr lang="en-US" altLang="zh-CN" dirty="0"/>
              <a:t>quadrilateral </a:t>
            </a:r>
            <a:r>
              <a:rPr lang="zh-CN" altLang="en-US" dirty="0" smtClean="0"/>
              <a:t> </a:t>
            </a:r>
            <a:r>
              <a:rPr lang="en-US" dirty="0" smtClean="0"/>
              <a:t>contour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Find and sort 4 corners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Create standard square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Calculate </a:t>
            </a:r>
            <a:r>
              <a:rPr lang="en-US" dirty="0" err="1"/>
              <a:t>tM</a:t>
            </a:r>
            <a:r>
              <a:rPr lang="en-US" dirty="0"/>
              <a:t> &amp; Recover image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20072" y="5045194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Is that finish?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9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53621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9800"/>
            <a:ext cx="2736000" cy="20266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5616" y="3577580"/>
            <a:ext cx="32721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Pick red area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Find contours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Pick 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quadrilateral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contour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Find and sort 4 corners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Create standard square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Calculate </a:t>
            </a:r>
            <a:r>
              <a:rPr lang="en-US" dirty="0" err="1"/>
              <a:t>tM</a:t>
            </a:r>
            <a:r>
              <a:rPr lang="en-US" dirty="0"/>
              <a:t> &amp; Recover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10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85761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9800"/>
            <a:ext cx="2736000" cy="20266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827584" y="3073524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115616" y="2894512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11560" y="2791125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99592" y="2569468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>
            <a:stCxn id="18" idx="3"/>
          </p:cNvCxnSpPr>
          <p:nvPr/>
        </p:nvCxnSpPr>
        <p:spPr>
          <a:xfrm flipH="1">
            <a:off x="539552" y="3134987"/>
            <a:ext cx="298577" cy="298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1" idx="4"/>
          </p:cNvCxnSpPr>
          <p:nvPr/>
        </p:nvCxnSpPr>
        <p:spPr>
          <a:xfrm flipH="1">
            <a:off x="395536" y="2966520"/>
            <a:ext cx="756084" cy="75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395536" y="2580013"/>
            <a:ext cx="514601" cy="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251520" y="2827129"/>
            <a:ext cx="360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11892" y="324343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0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1491" y="26414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1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80373" y="239112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74242" y="353654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115616" y="3577580"/>
            <a:ext cx="32721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Pick red area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Find contours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Pick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quadrilateral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contour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Find and sort 4 corners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Create standard square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Calculate </a:t>
            </a:r>
            <a:r>
              <a:rPr lang="en-US" dirty="0" err="1"/>
              <a:t>tM</a:t>
            </a:r>
            <a:r>
              <a:rPr lang="en-US" dirty="0"/>
              <a:t> &amp; Recover image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11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07899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9800"/>
            <a:ext cx="2736000" cy="2026667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827584" y="3073524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115616" y="2894512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11560" y="2791125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99592" y="2569468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stCxn id="7" idx="3"/>
          </p:cNvCxnSpPr>
          <p:nvPr/>
        </p:nvCxnSpPr>
        <p:spPr>
          <a:xfrm flipH="1">
            <a:off x="539552" y="3134987"/>
            <a:ext cx="298577" cy="298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" idx="4"/>
          </p:cNvCxnSpPr>
          <p:nvPr/>
        </p:nvCxnSpPr>
        <p:spPr>
          <a:xfrm flipH="1">
            <a:off x="395536" y="2966520"/>
            <a:ext cx="756084" cy="75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4" idx="1"/>
          </p:cNvCxnSpPr>
          <p:nvPr/>
        </p:nvCxnSpPr>
        <p:spPr>
          <a:xfrm flipH="1">
            <a:off x="395536" y="2580013"/>
            <a:ext cx="514601" cy="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</p:cNvCxnSpPr>
          <p:nvPr/>
        </p:nvCxnSpPr>
        <p:spPr>
          <a:xfrm flipH="1">
            <a:off x="251520" y="2827129"/>
            <a:ext cx="360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11892" y="324343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0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74242" y="353654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1491" y="26414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1</a:t>
            </a:r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80373" y="239112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15616" y="3577580"/>
            <a:ext cx="32721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Pick red area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Find contours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Pick 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quadrilateral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contour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Find and sort 4 corners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Create standard square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Calculate </a:t>
            </a:r>
            <a:r>
              <a:rPr lang="en-US" dirty="0" err="1"/>
              <a:t>tM</a:t>
            </a:r>
            <a:r>
              <a:rPr lang="en-US" dirty="0"/>
              <a:t> &amp; Recover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12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32895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9800"/>
            <a:ext cx="2736000" cy="20266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827584" y="3073524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115616" y="2894512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11560" y="2791125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99592" y="2569468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stCxn id="7" idx="3"/>
          </p:cNvCxnSpPr>
          <p:nvPr/>
        </p:nvCxnSpPr>
        <p:spPr>
          <a:xfrm flipH="1">
            <a:off x="539552" y="3134987"/>
            <a:ext cx="298577" cy="298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" idx="4"/>
          </p:cNvCxnSpPr>
          <p:nvPr/>
        </p:nvCxnSpPr>
        <p:spPr>
          <a:xfrm flipH="1">
            <a:off x="395536" y="2966520"/>
            <a:ext cx="756084" cy="75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4" idx="1"/>
          </p:cNvCxnSpPr>
          <p:nvPr/>
        </p:nvCxnSpPr>
        <p:spPr>
          <a:xfrm flipH="1">
            <a:off x="395536" y="2580013"/>
            <a:ext cx="514601" cy="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</p:cNvCxnSpPr>
          <p:nvPr/>
        </p:nvCxnSpPr>
        <p:spPr>
          <a:xfrm flipH="1">
            <a:off x="251520" y="2827129"/>
            <a:ext cx="360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11892" y="324343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74242" y="353654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1491" y="26414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1</a:t>
            </a:r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80373" y="239112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</a:t>
            </a:r>
            <a:endParaRPr lang="en-US" dirty="0"/>
          </a:p>
        </p:txBody>
      </p:sp>
      <p:pic>
        <p:nvPicPr>
          <p:cNvPr id="21" name="corneredWr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115616" y="3577580"/>
            <a:ext cx="32721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Pick red area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Find contours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Pick 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quadrilateral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contour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Find and sort 4 corners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Create standard square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Calculate </a:t>
            </a:r>
            <a:r>
              <a:rPr lang="en-US" dirty="0" err="1" smtClean="0">
                <a:solidFill>
                  <a:srgbClr val="C00000"/>
                </a:solidFill>
              </a:rPr>
              <a:t>tM</a:t>
            </a:r>
            <a:r>
              <a:rPr lang="en-US" dirty="0" smtClean="0">
                <a:solidFill>
                  <a:srgbClr val="C00000"/>
                </a:solidFill>
              </a:rPr>
              <a:t> &amp; </a:t>
            </a:r>
            <a:r>
              <a:rPr lang="en-US" dirty="0">
                <a:solidFill>
                  <a:srgbClr val="C00000"/>
                </a:solidFill>
              </a:rPr>
              <a:t>Recover </a:t>
            </a:r>
            <a:r>
              <a:rPr lang="en-US" dirty="0" smtClean="0">
                <a:solidFill>
                  <a:srgbClr val="C00000"/>
                </a:solidFill>
              </a:rPr>
              <a:t>image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13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35997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3" name="corneredWr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60750" y="1764905"/>
            <a:ext cx="5615906" cy="41599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70" y="1764905"/>
            <a:ext cx="3971129" cy="2808312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4932758" y="3145532"/>
            <a:ext cx="1440160" cy="1440160"/>
          </a:xfrm>
          <a:prstGeom prst="ellipse">
            <a:avLst/>
          </a:prstGeom>
          <a:solidFill>
            <a:schemeClr val="accent2">
              <a:alpha val="4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9552" y="4781123"/>
            <a:ext cx="57677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Matching the feature points with the standard logo image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Estimating</a:t>
            </a:r>
            <a:r>
              <a:rPr lang="zh-CN" altLang="en-US" dirty="0" smtClean="0"/>
              <a:t> </a:t>
            </a:r>
            <a:r>
              <a:rPr lang="en-US" dirty="0" smtClean="0"/>
              <a:t>rotation angle by matched feature points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Rotation again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14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65216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3" name="corneredWr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5400000">
            <a:off x="3692320" y="2324905"/>
            <a:ext cx="4320000" cy="32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9552" y="4781123"/>
            <a:ext cx="57677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Matching the feature points with the standard logo image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Estimating</a:t>
            </a:r>
            <a:r>
              <a:rPr lang="zh-CN" altLang="en-US" dirty="0"/>
              <a:t> </a:t>
            </a:r>
            <a:r>
              <a:rPr lang="en-US" dirty="0"/>
              <a:t>rotation angle by matched feature points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Rotation again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70" y="1764905"/>
            <a:ext cx="3971129" cy="280831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15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64158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281" y="1586860"/>
            <a:ext cx="1651432" cy="12991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281" y="2894993"/>
            <a:ext cx="1656543" cy="13031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281" y="4207146"/>
            <a:ext cx="1651432" cy="12991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850" y="1616653"/>
            <a:ext cx="4303653" cy="33855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44902" y="2567336"/>
            <a:ext cx="780983" cy="338554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en-US" altLang="zh-CN" sz="1600" b="1" dirty="0" smtClean="0">
                <a:solidFill>
                  <a:srgbClr val="FF0000"/>
                </a:solidFill>
                <a:latin typeface="Arial Narrow" charset="0"/>
                <a:ea typeface="Arial Narrow" charset="0"/>
                <a:cs typeface="Arial Narrow" charset="0"/>
              </a:rPr>
              <a:t>S</a:t>
            </a:r>
            <a:r>
              <a:rPr lang="en-US" sz="1600" b="1" dirty="0" smtClean="0">
                <a:solidFill>
                  <a:srgbClr val="FF0000"/>
                </a:solidFill>
                <a:latin typeface="Arial Narrow" charset="0"/>
                <a:ea typeface="Arial Narrow" charset="0"/>
                <a:cs typeface="Arial Narrow" charset="0"/>
              </a:rPr>
              <a:t>caling</a:t>
            </a:r>
            <a:endParaRPr lang="en-US" sz="1600" b="1" dirty="0">
              <a:solidFill>
                <a:srgbClr val="FF0000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56997" y="3895532"/>
            <a:ext cx="865943" cy="338554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en-US" altLang="zh-CN" sz="1600" b="1" dirty="0" smtClean="0">
                <a:solidFill>
                  <a:srgbClr val="FF0000"/>
                </a:solidFill>
                <a:latin typeface="Arial Narrow" charset="0"/>
                <a:ea typeface="Arial Narrow" charset="0"/>
                <a:cs typeface="Arial Narrow" charset="0"/>
              </a:rPr>
              <a:t>R</a:t>
            </a:r>
            <a:r>
              <a:rPr lang="en-US" sz="1600" b="1" dirty="0" smtClean="0">
                <a:solidFill>
                  <a:srgbClr val="FF0000"/>
                </a:solidFill>
                <a:latin typeface="Arial Narrow" charset="0"/>
                <a:ea typeface="Arial Narrow" charset="0"/>
                <a:cs typeface="Arial Narrow" charset="0"/>
              </a:rPr>
              <a:t>otation</a:t>
            </a:r>
            <a:endParaRPr lang="en-US" sz="1600" b="1" dirty="0">
              <a:solidFill>
                <a:srgbClr val="FF0000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03326" y="4973319"/>
            <a:ext cx="1125629" cy="584775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Arial Narrow" charset="0"/>
                <a:ea typeface="Arial Narrow" charset="0"/>
                <a:cs typeface="Arial Narrow" charset="0"/>
              </a:rPr>
              <a:t>Perspective</a:t>
            </a:r>
            <a:endParaRPr lang="en-US" sz="1600" b="1" dirty="0">
              <a:solidFill>
                <a:srgbClr val="FF0000"/>
              </a:solidFill>
              <a:latin typeface="Arial Narrow" charset="0"/>
              <a:ea typeface="Arial Narrow" charset="0"/>
              <a:cs typeface="Arial Narrow" charset="0"/>
            </a:endParaRPr>
          </a:p>
          <a:p>
            <a:r>
              <a:rPr lang="en-US" altLang="zh-CN" sz="1600" b="1" dirty="0" smtClean="0">
                <a:solidFill>
                  <a:srgbClr val="FF0000"/>
                </a:solidFill>
                <a:latin typeface="Arial Narrow" charset="0"/>
                <a:ea typeface="Arial Narrow" charset="0"/>
                <a:cs typeface="Arial Narrow" charset="0"/>
              </a:rPr>
              <a:t>transform</a:t>
            </a:r>
            <a:endParaRPr lang="en-US" sz="1600" b="1" dirty="0">
              <a:solidFill>
                <a:srgbClr val="FF0000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732736" y="5017740"/>
            <a:ext cx="18998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err="1" smtClean="0">
                <a:latin typeface="Arial" charset="0"/>
                <a:ea typeface="Arial" charset="0"/>
                <a:cs typeface="Arial" charset="0"/>
              </a:rPr>
              <a:t>Figx</a:t>
            </a:r>
            <a:r>
              <a:rPr lang="en-US" altLang="zh-CN" sz="1200" dirty="0" smtClean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zh-CN" altLang="en-US" sz="1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200" dirty="0" smtClean="0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mplementing 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result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16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93640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Image </a:t>
            </a:r>
            <a:r>
              <a:rPr dirty="0" smtClean="0"/>
              <a:t>Preprocessing</a:t>
            </a:r>
            <a:r>
              <a:rPr lang="en-US" altLang="zh-CN" dirty="0" smtClean="0"/>
              <a:t>-denoise</a:t>
            </a:r>
            <a:endParaRPr dirty="0"/>
          </a:p>
        </p:txBody>
      </p:sp>
      <p:sp>
        <p:nvSpPr>
          <p:cNvPr id="323" name="Shape 323"/>
          <p:cNvSpPr/>
          <p:nvPr/>
        </p:nvSpPr>
        <p:spPr>
          <a:xfrm>
            <a:off x="609600" y="1633364"/>
            <a:ext cx="8612659" cy="3693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rPr lang="en-US" dirty="0"/>
              <a:t>Problems:</a:t>
            </a:r>
          </a:p>
          <a:p>
            <a:r>
              <a:rPr lang="en-US" dirty="0" smtClean="0"/>
              <a:t>Light;</a:t>
            </a:r>
            <a:endParaRPr lang="en-US" dirty="0"/>
          </a:p>
          <a:p>
            <a:r>
              <a:rPr lang="en-US" dirty="0" smtClean="0"/>
              <a:t>Sharpness</a:t>
            </a:r>
            <a:r>
              <a:rPr lang="en-US" dirty="0"/>
              <a:t>;</a:t>
            </a:r>
          </a:p>
          <a:p>
            <a:r>
              <a:rPr lang="en-US" dirty="0" smtClean="0"/>
              <a:t>Background;</a:t>
            </a:r>
            <a:endParaRPr lang="en-US" dirty="0"/>
          </a:p>
          <a:p>
            <a:endParaRPr lang="en-US" dirty="0"/>
          </a:p>
          <a:p>
            <a:pPr>
              <a:defRPr b="1"/>
            </a:pPr>
            <a:r>
              <a:rPr lang="en-US" dirty="0"/>
              <a:t>Approaches:</a:t>
            </a:r>
          </a:p>
          <a:p>
            <a:r>
              <a:rPr lang="en-US" dirty="0" smtClean="0"/>
              <a:t>De-</a:t>
            </a:r>
            <a:r>
              <a:rPr lang="en-US" altLang="zh-CN" dirty="0" smtClean="0"/>
              <a:t>convolution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Thresholding;</a:t>
            </a:r>
          </a:p>
          <a:p>
            <a:r>
              <a:rPr lang="en-US" dirty="0"/>
              <a:t>Heat Equation;</a:t>
            </a:r>
          </a:p>
          <a:p>
            <a:r>
              <a:rPr lang="en-US" dirty="0"/>
              <a:t>Canny Edge Detector;</a:t>
            </a:r>
          </a:p>
          <a:p>
            <a:r>
              <a:rPr lang="en-US" dirty="0"/>
              <a:t>Edge Connection;</a:t>
            </a:r>
          </a:p>
          <a:p>
            <a:r>
              <a:rPr lang="en-US" dirty="0"/>
              <a:t>Area Filled Function;</a:t>
            </a:r>
            <a:br>
              <a:rPr lang="en-US" dirty="0"/>
            </a:br>
            <a:r>
              <a:rPr lang="en-US" dirty="0"/>
              <a:t>Black and White Mask</a:t>
            </a:r>
            <a:r>
              <a:rPr lang="en-US" dirty="0" smtClean="0"/>
              <a:t>;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17</a:t>
            </a:fld>
            <a:endParaRPr lang="uk-UA"/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/>
        </p:nvSpPr>
        <p:spPr>
          <a:xfrm>
            <a:off x="609600" y="1489348"/>
            <a:ext cx="861265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sz="2400" dirty="0" smtClean="0"/>
              <a:t>Light</a:t>
            </a:r>
            <a:endParaRPr sz="2400" dirty="0"/>
          </a:p>
        </p:txBody>
      </p:sp>
      <p:sp>
        <p:nvSpPr>
          <p:cNvPr id="326" name="Shape 3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Image </a:t>
            </a:r>
            <a:r>
              <a:rPr lang="en-US" dirty="0" smtClean="0"/>
              <a:t>Preprocessing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denoise</a:t>
            </a:r>
            <a:endParaRPr dirty="0"/>
          </a:p>
        </p:txBody>
      </p:sp>
      <p:pic>
        <p:nvPicPr>
          <p:cNvPr id="327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159" y="2013359"/>
            <a:ext cx="5035355" cy="29255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5159" y="2191515"/>
            <a:ext cx="5363543" cy="2953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image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28976" y="2423763"/>
            <a:ext cx="5438557" cy="28693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image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40176" y="2543323"/>
            <a:ext cx="4388354" cy="2916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image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419871" y="2677221"/>
            <a:ext cx="4973085" cy="292973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18</a:t>
            </a:fld>
            <a:endParaRPr lang="uk-UA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" grpId="1" animBg="1" advAuto="0"/>
      <p:bldP spid="328" grpId="2" animBg="1" advAuto="0"/>
      <p:bldP spid="329" grpId="3" animBg="1" advAuto="0"/>
      <p:bldP spid="330" grpId="4" animBg="1" advAuto="0"/>
      <p:bldP spid="331" grpId="5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Flow Chart</a:t>
            </a:r>
          </a:p>
        </p:txBody>
      </p:sp>
      <p:sp>
        <p:nvSpPr>
          <p:cNvPr id="134" name="Shape 134"/>
          <p:cNvSpPr/>
          <p:nvPr/>
        </p:nvSpPr>
        <p:spPr>
          <a:xfrm>
            <a:off x="530411" y="1881709"/>
            <a:ext cx="1481595" cy="119947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Lego Logo Detection &amp; Anti-distortion</a:t>
            </a:r>
          </a:p>
        </p:txBody>
      </p:sp>
      <p:sp>
        <p:nvSpPr>
          <p:cNvPr id="135" name="Shape 135"/>
          <p:cNvSpPr/>
          <p:nvPr/>
        </p:nvSpPr>
        <p:spPr>
          <a:xfrm>
            <a:off x="2260512" y="1881709"/>
            <a:ext cx="1481594" cy="119947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Information Cropped</a:t>
            </a:r>
          </a:p>
        </p:txBody>
      </p:sp>
      <p:sp>
        <p:nvSpPr>
          <p:cNvPr id="136" name="Shape 136"/>
          <p:cNvSpPr/>
          <p:nvPr/>
        </p:nvSpPr>
        <p:spPr>
          <a:xfrm>
            <a:off x="3945503" y="1881709"/>
            <a:ext cx="1481594" cy="119947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De-noise and Thresholding</a:t>
            </a:r>
          </a:p>
        </p:txBody>
      </p:sp>
      <p:sp>
        <p:nvSpPr>
          <p:cNvPr id="137" name="Shape 137"/>
          <p:cNvSpPr/>
          <p:nvPr/>
        </p:nvSpPr>
        <p:spPr>
          <a:xfrm>
            <a:off x="5630494" y="1881709"/>
            <a:ext cx="1730719" cy="119947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Optical Character Recognition(OCR)</a:t>
            </a:r>
          </a:p>
        </p:txBody>
      </p:sp>
      <p:sp>
        <p:nvSpPr>
          <p:cNvPr id="138" name="Shape 138"/>
          <p:cNvSpPr/>
          <p:nvPr/>
        </p:nvSpPr>
        <p:spPr>
          <a:xfrm>
            <a:off x="2260512" y="3723579"/>
            <a:ext cx="1481594" cy="119947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CNN Training Dataset </a:t>
            </a:r>
          </a:p>
        </p:txBody>
      </p:sp>
      <p:sp>
        <p:nvSpPr>
          <p:cNvPr id="139" name="Shape 139"/>
          <p:cNvSpPr/>
          <p:nvPr/>
        </p:nvSpPr>
        <p:spPr>
          <a:xfrm>
            <a:off x="3945503" y="3723579"/>
            <a:ext cx="1481594" cy="119947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CNN Predict </a:t>
            </a:r>
          </a:p>
        </p:txBody>
      </p:sp>
      <p:sp>
        <p:nvSpPr>
          <p:cNvPr id="140" name="Shape 140"/>
          <p:cNvSpPr/>
          <p:nvPr/>
        </p:nvSpPr>
        <p:spPr>
          <a:xfrm>
            <a:off x="5630494" y="3723579"/>
            <a:ext cx="1481594" cy="119947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Combine Result</a:t>
            </a:r>
          </a:p>
        </p:txBody>
      </p:sp>
      <p:sp>
        <p:nvSpPr>
          <p:cNvPr id="141" name="Shape 141"/>
          <p:cNvSpPr/>
          <p:nvPr/>
        </p:nvSpPr>
        <p:spPr>
          <a:xfrm>
            <a:off x="7315485" y="3723579"/>
            <a:ext cx="1481595" cy="119947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Box Number Identified</a:t>
            </a:r>
          </a:p>
        </p:txBody>
      </p:sp>
      <p:sp>
        <p:nvSpPr>
          <p:cNvPr id="142" name="Shape 142"/>
          <p:cNvSpPr/>
          <p:nvPr/>
        </p:nvSpPr>
        <p:spPr>
          <a:xfrm>
            <a:off x="1767384" y="2241549"/>
            <a:ext cx="514351" cy="479789"/>
          </a:xfrm>
          <a:prstGeom prst="rightArrow">
            <a:avLst>
              <a:gd name="adj1" fmla="val 27249"/>
              <a:gd name="adj2" fmla="val 56398"/>
            </a:avLst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3434204" y="2241549"/>
            <a:ext cx="514351" cy="479789"/>
          </a:xfrm>
          <a:prstGeom prst="rightArrow">
            <a:avLst>
              <a:gd name="adj1" fmla="val 27249"/>
              <a:gd name="adj2" fmla="val 56398"/>
            </a:avLst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5184958" y="2241549"/>
            <a:ext cx="514351" cy="479789"/>
          </a:xfrm>
          <a:prstGeom prst="rightArrow">
            <a:avLst>
              <a:gd name="adj1" fmla="val 27249"/>
              <a:gd name="adj2" fmla="val 56398"/>
            </a:avLst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3434204" y="4182584"/>
            <a:ext cx="514351" cy="479789"/>
          </a:xfrm>
          <a:prstGeom prst="rightArrow">
            <a:avLst>
              <a:gd name="adj1" fmla="val 27249"/>
              <a:gd name="adj2" fmla="val 56398"/>
            </a:avLst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5184958" y="4182584"/>
            <a:ext cx="514351" cy="479789"/>
          </a:xfrm>
          <a:prstGeom prst="rightArrow">
            <a:avLst>
              <a:gd name="adj1" fmla="val 27249"/>
              <a:gd name="adj2" fmla="val 56398"/>
            </a:avLst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6851339" y="4266958"/>
            <a:ext cx="514351" cy="479788"/>
          </a:xfrm>
          <a:prstGeom prst="rightArrow">
            <a:avLst>
              <a:gd name="adj1" fmla="val 27249"/>
              <a:gd name="adj2" fmla="val 56398"/>
            </a:avLst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8" name="Shape 148"/>
          <p:cNvSpPr/>
          <p:nvPr/>
        </p:nvSpPr>
        <p:spPr>
          <a:xfrm rot="5411625">
            <a:off x="6154606" y="3032912"/>
            <a:ext cx="682940" cy="749859"/>
          </a:xfrm>
          <a:prstGeom prst="rightArrow">
            <a:avLst>
              <a:gd name="adj1" fmla="val 27249"/>
              <a:gd name="adj2" fmla="val 40379"/>
            </a:avLst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9" name="Shape 149"/>
          <p:cNvSpPr/>
          <p:nvPr/>
        </p:nvSpPr>
        <p:spPr>
          <a:xfrm rot="5411625">
            <a:off x="2660061" y="3032912"/>
            <a:ext cx="682941" cy="749859"/>
          </a:xfrm>
          <a:prstGeom prst="rightArrow">
            <a:avLst>
              <a:gd name="adj1" fmla="val 27249"/>
              <a:gd name="adj2" fmla="val 40379"/>
            </a:avLst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1</a:t>
            </a:fld>
            <a:endParaRPr lang="uk-UA" dirty="0"/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/>
        </p:nvSpPr>
        <p:spPr>
          <a:xfrm>
            <a:off x="609600" y="2058106"/>
            <a:ext cx="6965374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smtClean="0"/>
              <a:t>Sharpness </a:t>
            </a:r>
            <a:r>
              <a:rPr dirty="0"/>
              <a:t>reflects how many details and how much acutance an image has. ( Clarkvision.com, 2016 ) </a:t>
            </a:r>
          </a:p>
        </p:txBody>
      </p:sp>
      <p:sp>
        <p:nvSpPr>
          <p:cNvPr id="334" name="Shape 3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Image Preprocessing</a:t>
            </a:r>
            <a:r>
              <a:rPr lang="en-US" altLang="zh-CN" dirty="0"/>
              <a:t>-</a:t>
            </a:r>
            <a:r>
              <a:rPr lang="en-US" altLang="zh-CN" dirty="0" err="1"/>
              <a:t>denoise</a:t>
            </a:r>
            <a:endParaRPr dirty="0"/>
          </a:p>
        </p:txBody>
      </p:sp>
      <p:sp>
        <p:nvSpPr>
          <p:cNvPr id="335" name="Shape 335"/>
          <p:cNvSpPr/>
          <p:nvPr/>
        </p:nvSpPr>
        <p:spPr>
          <a:xfrm>
            <a:off x="0" y="5242559"/>
            <a:ext cx="9144000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/>
            </a:pPr>
            <a:r>
              <a:rPr sz="1200" dirty="0"/>
              <a:t>Clarkvision.com. (2016). </a:t>
            </a:r>
            <a:r>
              <a:rPr sz="1200" i="1" dirty="0"/>
              <a:t>Clarkvision: Image Restoration 2 Using Adaptive Richardson-Lucy Deconvolution</a:t>
            </a:r>
            <a:r>
              <a:rPr sz="1200" dirty="0"/>
              <a:t>. [online] Available at: http://www.clarkvision.com/articles/image-restoration2/ [Accessed 26 May 2016].</a:t>
            </a:r>
          </a:p>
        </p:txBody>
      </p:sp>
      <p:pic>
        <p:nvPicPr>
          <p:cNvPr id="336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710" y="2857500"/>
            <a:ext cx="3819291" cy="22190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image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05650" y="2857500"/>
            <a:ext cx="1339770" cy="145526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image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79071" y="2857500"/>
            <a:ext cx="1322370" cy="141682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19</a:t>
            </a:fld>
            <a:endParaRPr lang="uk-UA"/>
          </a:p>
        </p:txBody>
      </p:sp>
      <p:sp>
        <p:nvSpPr>
          <p:cNvPr id="11" name="Shape 325"/>
          <p:cNvSpPr/>
          <p:nvPr/>
        </p:nvSpPr>
        <p:spPr>
          <a:xfrm>
            <a:off x="609600" y="1489348"/>
            <a:ext cx="861265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lang="en-US" sz="2400" dirty="0" smtClean="0"/>
              <a:t>Sharpness</a:t>
            </a:r>
            <a:endParaRPr lang="en-US" sz="2400" dirty="0"/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Image Preprocessing</a:t>
            </a:r>
            <a:r>
              <a:rPr lang="en-US" altLang="zh-CN" dirty="0"/>
              <a:t>-</a:t>
            </a:r>
            <a:r>
              <a:rPr lang="en-US" altLang="zh-CN" dirty="0" err="1"/>
              <a:t>denoise</a:t>
            </a:r>
            <a:endParaRPr dirty="0"/>
          </a:p>
        </p:txBody>
      </p:sp>
      <p:pic>
        <p:nvPicPr>
          <p:cNvPr id="342" name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51118" y="3811405"/>
            <a:ext cx="2880000" cy="1475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image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" y="1990145"/>
            <a:ext cx="2880000" cy="1484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image1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62369" y="1947364"/>
            <a:ext cx="2880000" cy="1493582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Shape 345"/>
          <p:cNvSpPr/>
          <p:nvPr/>
        </p:nvSpPr>
        <p:spPr>
          <a:xfrm>
            <a:off x="1464152" y="3492113"/>
            <a:ext cx="136025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dirty="0"/>
              <a:t>a. Good</a:t>
            </a:r>
          </a:p>
        </p:txBody>
      </p:sp>
      <p:sp>
        <p:nvSpPr>
          <p:cNvPr id="346" name="Shape 346"/>
          <p:cNvSpPr/>
          <p:nvPr/>
        </p:nvSpPr>
        <p:spPr>
          <a:xfrm>
            <a:off x="5133111" y="3444863"/>
            <a:ext cx="153851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dirty="0"/>
              <a:t>b. Poor</a:t>
            </a:r>
          </a:p>
        </p:txBody>
      </p:sp>
      <p:sp>
        <p:nvSpPr>
          <p:cNvPr id="347" name="Shape 347"/>
          <p:cNvSpPr/>
          <p:nvPr/>
        </p:nvSpPr>
        <p:spPr>
          <a:xfrm>
            <a:off x="3321860" y="5290444"/>
            <a:ext cx="153851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dirty="0"/>
              <a:t>c. Bad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20</a:t>
            </a:fld>
            <a:endParaRPr lang="uk-UA"/>
          </a:p>
        </p:txBody>
      </p:sp>
      <p:sp>
        <p:nvSpPr>
          <p:cNvPr id="13" name="Shape 325"/>
          <p:cNvSpPr/>
          <p:nvPr/>
        </p:nvSpPr>
        <p:spPr>
          <a:xfrm>
            <a:off x="609600" y="1489348"/>
            <a:ext cx="861265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lang="en-US" altLang="zh-CN" sz="2400" dirty="0" smtClean="0"/>
              <a:t>Background</a:t>
            </a:r>
            <a:endParaRPr sz="2400" dirty="0"/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/>
        </p:nvSpPr>
        <p:spPr>
          <a:xfrm>
            <a:off x="609600" y="1489348"/>
            <a:ext cx="861265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sz="2400" dirty="0"/>
              <a:t>De-convolution</a:t>
            </a:r>
          </a:p>
        </p:txBody>
      </p:sp>
      <p:sp>
        <p:nvSpPr>
          <p:cNvPr id="350" name="Shape 3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Image Preprocessing</a:t>
            </a:r>
            <a:r>
              <a:rPr lang="en-US" altLang="zh-CN" dirty="0"/>
              <a:t>-</a:t>
            </a:r>
            <a:r>
              <a:rPr lang="en-US" altLang="zh-CN" dirty="0" err="1"/>
              <a:t>denoise</a:t>
            </a:r>
            <a:endParaRPr dirty="0"/>
          </a:p>
        </p:txBody>
      </p:sp>
      <p:pic>
        <p:nvPicPr>
          <p:cNvPr id="351" name="image1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1990" y="2136972"/>
            <a:ext cx="1957671" cy="2097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image13.png"/>
          <p:cNvPicPr>
            <a:picLocks noChangeAspect="1"/>
          </p:cNvPicPr>
          <p:nvPr/>
        </p:nvPicPr>
        <p:blipFill>
          <a:blip r:embed="rId3">
            <a:extLst/>
          </a:blip>
          <a:srcRect t="10238"/>
          <a:stretch>
            <a:fillRect/>
          </a:stretch>
        </p:blipFill>
        <p:spPr>
          <a:xfrm>
            <a:off x="3594280" y="2128961"/>
            <a:ext cx="1957670" cy="208358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image1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66471" y="2087040"/>
            <a:ext cx="1966994" cy="2097505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Shape 354"/>
          <p:cNvSpPr/>
          <p:nvPr/>
        </p:nvSpPr>
        <p:spPr>
          <a:xfrm>
            <a:off x="1560765" y="4319278"/>
            <a:ext cx="108012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a. origin</a:t>
            </a:r>
          </a:p>
        </p:txBody>
      </p:sp>
      <p:sp>
        <p:nvSpPr>
          <p:cNvPr id="355" name="Shape 355"/>
          <p:cNvSpPr/>
          <p:nvPr/>
        </p:nvSpPr>
        <p:spPr>
          <a:xfrm>
            <a:off x="3811994" y="4319278"/>
            <a:ext cx="152001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b. Sharper</a:t>
            </a:r>
          </a:p>
        </p:txBody>
      </p:sp>
      <p:sp>
        <p:nvSpPr>
          <p:cNvPr id="356" name="Shape 356"/>
          <p:cNvSpPr/>
          <p:nvPr/>
        </p:nvSpPr>
        <p:spPr>
          <a:xfrm>
            <a:off x="6066473" y="4319278"/>
            <a:ext cx="196699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c. Over Sharpness</a:t>
            </a:r>
          </a:p>
        </p:txBody>
      </p:sp>
      <p:grpSp>
        <p:nvGrpSpPr>
          <p:cNvPr id="359" name="Group 359"/>
          <p:cNvGrpSpPr/>
          <p:nvPr/>
        </p:nvGrpSpPr>
        <p:grpSpPr>
          <a:xfrm>
            <a:off x="609600" y="4860684"/>
            <a:ext cx="3314328" cy="523510"/>
            <a:chOff x="0" y="0"/>
            <a:chExt cx="3314327" cy="376193"/>
          </a:xfrm>
        </p:grpSpPr>
        <p:sp>
          <p:nvSpPr>
            <p:cNvPr id="357" name="Shape 357"/>
            <p:cNvSpPr/>
            <p:nvPr/>
          </p:nvSpPr>
          <p:spPr>
            <a:xfrm>
              <a:off x="0" y="-1"/>
              <a:ext cx="3314328" cy="376195"/>
            </a:xfrm>
            <a:prstGeom prst="rect">
              <a:avLst/>
            </a:prstGeom>
            <a:blipFill rotWithShape="1">
              <a:blip r:embed="rId5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0" y="-1"/>
              <a:ext cx="3314328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r>
                <a:t> </a:t>
              </a: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21</a:t>
            </a:fld>
            <a:endParaRPr lang="uk-UA"/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/>
        </p:nvSpPr>
        <p:spPr>
          <a:xfrm>
            <a:off x="609600" y="1489348"/>
            <a:ext cx="861265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sz="2400" dirty="0" smtClean="0"/>
              <a:t>Thresholding</a:t>
            </a:r>
            <a:endParaRPr sz="2400" dirty="0"/>
          </a:p>
        </p:txBody>
      </p:sp>
      <p:sp>
        <p:nvSpPr>
          <p:cNvPr id="362" name="Shape 3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Image Preprocessing</a:t>
            </a:r>
            <a:r>
              <a:rPr lang="en-US" altLang="zh-CN" dirty="0"/>
              <a:t>-</a:t>
            </a:r>
            <a:r>
              <a:rPr lang="en-US" altLang="zh-CN" dirty="0" err="1"/>
              <a:t>denoise</a:t>
            </a:r>
            <a:endParaRPr dirty="0"/>
          </a:p>
        </p:txBody>
      </p:sp>
      <p:sp>
        <p:nvSpPr>
          <p:cNvPr id="363" name="Shape 363"/>
          <p:cNvSpPr/>
          <p:nvPr/>
        </p:nvSpPr>
        <p:spPr>
          <a:xfrm>
            <a:off x="613498" y="4729707"/>
            <a:ext cx="222587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dirty="0"/>
              <a:t>Otsu Thresholding</a:t>
            </a:r>
          </a:p>
        </p:txBody>
      </p:sp>
      <p:pic>
        <p:nvPicPr>
          <p:cNvPr id="364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" y="2189731"/>
            <a:ext cx="2286314" cy="19301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image1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55875" y="2189729"/>
            <a:ext cx="2210216" cy="19257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image1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26052" y="2189729"/>
            <a:ext cx="2387457" cy="1925732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Shape 367"/>
          <p:cNvSpPr/>
          <p:nvPr/>
        </p:nvSpPr>
        <p:spPr>
          <a:xfrm>
            <a:off x="3995940" y="4240117"/>
            <a:ext cx="113008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b. Bad</a:t>
            </a:r>
          </a:p>
        </p:txBody>
      </p:sp>
      <p:sp>
        <p:nvSpPr>
          <p:cNvPr id="368" name="Shape 368"/>
          <p:cNvSpPr/>
          <p:nvPr/>
        </p:nvSpPr>
        <p:spPr>
          <a:xfrm>
            <a:off x="1161394" y="4240117"/>
            <a:ext cx="113008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a. Good</a:t>
            </a:r>
          </a:p>
        </p:txBody>
      </p:sp>
      <p:sp>
        <p:nvSpPr>
          <p:cNvPr id="369" name="Shape 369"/>
          <p:cNvSpPr/>
          <p:nvPr/>
        </p:nvSpPr>
        <p:spPr>
          <a:xfrm>
            <a:off x="6688942" y="4240117"/>
            <a:ext cx="146167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c. Optimal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22</a:t>
            </a:fld>
            <a:endParaRPr lang="uk-UA"/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/>
        </p:nvSpPr>
        <p:spPr>
          <a:xfrm>
            <a:off x="609600" y="1489348"/>
            <a:ext cx="861265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sz="2400" dirty="0"/>
              <a:t>Heat Equation</a:t>
            </a:r>
          </a:p>
        </p:txBody>
      </p:sp>
      <p:sp>
        <p:nvSpPr>
          <p:cNvPr id="372" name="Shape 3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Image Preprocessing</a:t>
            </a:r>
            <a:r>
              <a:rPr lang="en-US" altLang="zh-CN" dirty="0"/>
              <a:t>-</a:t>
            </a:r>
            <a:r>
              <a:rPr lang="en-US" altLang="zh-CN" dirty="0" err="1"/>
              <a:t>denoise</a:t>
            </a:r>
            <a:endParaRPr dirty="0"/>
          </a:p>
        </p:txBody>
      </p:sp>
      <p:pic>
        <p:nvPicPr>
          <p:cNvPr id="373" name="image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4061" y="2149748"/>
            <a:ext cx="1757831" cy="1826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image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" y="2149748"/>
            <a:ext cx="1760034" cy="1826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27783" y="2149748"/>
            <a:ext cx="1688128" cy="1826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image2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90041" y="2149748"/>
            <a:ext cx="1726376" cy="1857284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Shape 377"/>
          <p:cNvSpPr/>
          <p:nvPr/>
        </p:nvSpPr>
        <p:spPr>
          <a:xfrm>
            <a:off x="924573" y="4160702"/>
            <a:ext cx="113008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a. original</a:t>
            </a:r>
          </a:p>
        </p:txBody>
      </p:sp>
      <p:sp>
        <p:nvSpPr>
          <p:cNvPr id="378" name="Shape 378"/>
          <p:cNvSpPr/>
          <p:nvPr/>
        </p:nvSpPr>
        <p:spPr>
          <a:xfrm>
            <a:off x="3003794" y="4160702"/>
            <a:ext cx="93610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b. Edge</a:t>
            </a:r>
          </a:p>
        </p:txBody>
      </p:sp>
      <p:sp>
        <p:nvSpPr>
          <p:cNvPr id="379" name="Shape 379"/>
          <p:cNvSpPr/>
          <p:nvPr/>
        </p:nvSpPr>
        <p:spPr>
          <a:xfrm>
            <a:off x="4121379" y="4160702"/>
            <a:ext cx="268231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c. T=1/35, iteration=13</a:t>
            </a:r>
          </a:p>
        </p:txBody>
      </p:sp>
      <p:sp>
        <p:nvSpPr>
          <p:cNvPr id="380" name="Shape 380"/>
          <p:cNvSpPr/>
          <p:nvPr/>
        </p:nvSpPr>
        <p:spPr>
          <a:xfrm>
            <a:off x="6985176" y="4160702"/>
            <a:ext cx="93610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d. Edge</a:t>
            </a:r>
          </a:p>
        </p:txBody>
      </p:sp>
      <p:grpSp>
        <p:nvGrpSpPr>
          <p:cNvPr id="383" name="Group 383"/>
          <p:cNvGrpSpPr/>
          <p:nvPr/>
        </p:nvGrpSpPr>
        <p:grpSpPr>
          <a:xfrm>
            <a:off x="609598" y="4493443"/>
            <a:ext cx="6194100" cy="1221973"/>
            <a:chOff x="0" y="0"/>
            <a:chExt cx="6194097" cy="694163"/>
          </a:xfrm>
        </p:grpSpPr>
        <p:sp>
          <p:nvSpPr>
            <p:cNvPr id="381" name="Shape 381"/>
            <p:cNvSpPr/>
            <p:nvPr/>
          </p:nvSpPr>
          <p:spPr>
            <a:xfrm>
              <a:off x="-1" y="0"/>
              <a:ext cx="6194099" cy="694164"/>
            </a:xfrm>
            <a:prstGeom prst="rect">
              <a:avLst/>
            </a:prstGeom>
            <a:blipFill rotWithShape="1">
              <a:blip r:embed="rId6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-1" y="0"/>
              <a:ext cx="6194099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r>
                <a:t> </a:t>
              </a: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23</a:t>
            </a:fld>
            <a:endParaRPr lang="uk-UA"/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/>
        </p:nvSpPr>
        <p:spPr>
          <a:xfrm>
            <a:off x="609600" y="1489348"/>
            <a:ext cx="861265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sz="2400" dirty="0"/>
              <a:t>Canny Edge Detector</a:t>
            </a:r>
          </a:p>
        </p:txBody>
      </p:sp>
      <p:sp>
        <p:nvSpPr>
          <p:cNvPr id="386" name="Shape 3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Image Preprocessing</a:t>
            </a:r>
            <a:r>
              <a:rPr lang="en-US" altLang="zh-CN" dirty="0"/>
              <a:t>-</a:t>
            </a:r>
            <a:r>
              <a:rPr lang="en-US" altLang="zh-CN" dirty="0" err="1"/>
              <a:t>denoise</a:t>
            </a:r>
            <a:endParaRPr dirty="0"/>
          </a:p>
        </p:txBody>
      </p:sp>
      <p:pic>
        <p:nvPicPr>
          <p:cNvPr id="387" name="image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" y="2154640"/>
            <a:ext cx="2378225" cy="2524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image2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83881" y="2154640"/>
            <a:ext cx="2376236" cy="2524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image2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56175" y="2148397"/>
            <a:ext cx="2342278" cy="2530993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Shape 390"/>
          <p:cNvSpPr/>
          <p:nvPr/>
        </p:nvSpPr>
        <p:spPr>
          <a:xfrm>
            <a:off x="1137659" y="4896605"/>
            <a:ext cx="132210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a. Original</a:t>
            </a:r>
          </a:p>
        </p:txBody>
      </p:sp>
      <p:sp>
        <p:nvSpPr>
          <p:cNvPr id="391" name="Shape 391"/>
          <p:cNvSpPr/>
          <p:nvPr/>
        </p:nvSpPr>
        <p:spPr>
          <a:xfrm>
            <a:off x="3738159" y="4896605"/>
            <a:ext cx="166768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b. Thresholding</a:t>
            </a:r>
          </a:p>
        </p:txBody>
      </p:sp>
      <p:sp>
        <p:nvSpPr>
          <p:cNvPr id="392" name="Shape 392"/>
          <p:cNvSpPr/>
          <p:nvPr/>
        </p:nvSpPr>
        <p:spPr>
          <a:xfrm>
            <a:off x="6459223" y="4896605"/>
            <a:ext cx="173618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c. Heat-Equation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24</a:t>
            </a:fld>
            <a:endParaRPr lang="uk-UA"/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/>
        </p:nvSpPr>
        <p:spPr>
          <a:xfrm>
            <a:off x="609600" y="1489348"/>
            <a:ext cx="861265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sz="2400" dirty="0"/>
              <a:t>Edge Connection</a:t>
            </a:r>
          </a:p>
        </p:txBody>
      </p:sp>
      <p:sp>
        <p:nvSpPr>
          <p:cNvPr id="395" name="Shape 3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Image Preprocessing</a:t>
            </a:r>
            <a:r>
              <a:rPr lang="en-US" altLang="zh-CN" dirty="0"/>
              <a:t>-</a:t>
            </a:r>
            <a:r>
              <a:rPr lang="en-US" altLang="zh-CN" dirty="0" err="1"/>
              <a:t>denoise</a:t>
            </a:r>
            <a:endParaRPr dirty="0"/>
          </a:p>
        </p:txBody>
      </p:sp>
      <p:pic>
        <p:nvPicPr>
          <p:cNvPr id="396" name="image2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" y="2052653"/>
            <a:ext cx="1829146" cy="1757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image2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71800" y="2052653"/>
            <a:ext cx="4320482" cy="1757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8" name="image2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71799" y="3867525"/>
            <a:ext cx="4320482" cy="175470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25</a:t>
            </a:fld>
            <a:endParaRPr lang="uk-UA"/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/>
        </p:nvSpPr>
        <p:spPr>
          <a:xfrm>
            <a:off x="609600" y="1489348"/>
            <a:ext cx="861265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sz="2400" dirty="0"/>
              <a:t>Area Filled Function</a:t>
            </a:r>
          </a:p>
        </p:txBody>
      </p:sp>
      <p:sp>
        <p:nvSpPr>
          <p:cNvPr id="401" name="Shape 4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Image Preprocessing</a:t>
            </a:r>
            <a:r>
              <a:rPr lang="en-US" altLang="zh-CN" dirty="0"/>
              <a:t>-</a:t>
            </a:r>
            <a:r>
              <a:rPr lang="en-US" altLang="zh-CN" dirty="0" err="1"/>
              <a:t>denoise</a:t>
            </a:r>
            <a:endParaRPr dirty="0"/>
          </a:p>
        </p:txBody>
      </p:sp>
      <p:pic>
        <p:nvPicPr>
          <p:cNvPr id="402" name="image2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46600" y="2311167"/>
            <a:ext cx="2926935" cy="2812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image29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" y="2311167"/>
            <a:ext cx="2928889" cy="281477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26</a:t>
            </a:fld>
            <a:endParaRPr lang="uk-UA"/>
          </a:p>
        </p:txBody>
      </p:sp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/>
        </p:nvSpPr>
        <p:spPr>
          <a:xfrm>
            <a:off x="609600" y="1489348"/>
            <a:ext cx="861265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sz="2400" dirty="0"/>
              <a:t>Black and White Mask</a:t>
            </a:r>
          </a:p>
        </p:txBody>
      </p:sp>
      <p:sp>
        <p:nvSpPr>
          <p:cNvPr id="406" name="Shape 40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Image Preprocessing</a:t>
            </a:r>
            <a:r>
              <a:rPr lang="en-US" altLang="zh-CN" dirty="0"/>
              <a:t>-</a:t>
            </a:r>
            <a:r>
              <a:rPr lang="en-US" altLang="zh-CN" dirty="0" err="1"/>
              <a:t>denoise</a:t>
            </a:r>
            <a:endParaRPr dirty="0"/>
          </a:p>
        </p:txBody>
      </p:sp>
      <p:pic>
        <p:nvPicPr>
          <p:cNvPr id="407" name="image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6482" y="1964695"/>
            <a:ext cx="6223001" cy="360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image3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47279" y="1964695"/>
            <a:ext cx="6337301" cy="3632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image3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22669" y="1949424"/>
            <a:ext cx="5080001" cy="367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image3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70254" y="1963410"/>
            <a:ext cx="4927601" cy="36576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27</a:t>
            </a:fld>
            <a:endParaRPr lang="uk-UA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2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" grpId="1" animBg="1" advAuto="0"/>
      <p:bldP spid="408" grpId="2" animBg="1" advAuto="0"/>
      <p:bldP spid="409" grpId="3" animBg="1" advAuto="0"/>
      <p:bldP spid="410" grpId="4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Optical Number Recognition</a:t>
            </a:r>
          </a:p>
        </p:txBody>
      </p:sp>
      <p:sp>
        <p:nvSpPr>
          <p:cNvPr id="413" name="Shape 413"/>
          <p:cNvSpPr>
            <a:spLocks noGrp="1"/>
          </p:cNvSpPr>
          <p:nvPr>
            <p:ph type="body" idx="1"/>
          </p:nvPr>
        </p:nvSpPr>
        <p:spPr>
          <a:xfrm>
            <a:off x="609600" y="1675112"/>
            <a:ext cx="8153400" cy="3320956"/>
          </a:xfrm>
          <a:prstGeom prst="rect">
            <a:avLst/>
          </a:prstGeom>
        </p:spPr>
        <p:txBody>
          <a:bodyPr/>
          <a:lstStyle/>
          <a:p>
            <a:pPr marL="342900" indent="-342900">
              <a:buFontTx/>
              <a:buAutoNum type="arabicPeriod"/>
              <a:defRPr sz="3200"/>
            </a:pPr>
            <a:r>
              <a:rPr dirty="0"/>
              <a:t>Generate the training set</a:t>
            </a:r>
          </a:p>
          <a:p>
            <a:pPr marL="342900" indent="-342900">
              <a:buFontTx/>
              <a:buAutoNum type="arabicPeriod"/>
              <a:defRPr sz="3200"/>
            </a:pPr>
            <a:r>
              <a:rPr dirty="0"/>
              <a:t>Three features – </a:t>
            </a:r>
            <a:r>
              <a:rPr sz="1800" b="1" dirty="0">
                <a:solidFill>
                  <a:srgbClr val="FF0000"/>
                </a:solidFill>
              </a:rPr>
              <a:t>Original image, Canny image, Gradient image</a:t>
            </a:r>
          </a:p>
          <a:p>
            <a:pPr marL="342900" indent="-342900">
              <a:buFontTx/>
              <a:buAutoNum type="arabicPeriod"/>
              <a:defRPr sz="3200"/>
            </a:pPr>
            <a:r>
              <a:rPr dirty="0"/>
              <a:t>Train the classifier – </a:t>
            </a:r>
            <a:r>
              <a:rPr sz="1800" b="1" dirty="0">
                <a:solidFill>
                  <a:srgbClr val="FF0000"/>
                </a:solidFill>
              </a:rPr>
              <a:t>KNN, SVM, Random Forest</a:t>
            </a:r>
            <a:endParaRPr sz="2400" b="1" dirty="0">
              <a:solidFill>
                <a:srgbClr val="FF0000"/>
              </a:solidFill>
            </a:endParaRPr>
          </a:p>
          <a:p>
            <a:pPr marL="342900" indent="-342900">
              <a:buFontTx/>
              <a:buAutoNum type="arabicPeriod"/>
              <a:defRPr sz="3200"/>
            </a:pPr>
            <a:r>
              <a:rPr dirty="0"/>
              <a:t>Pick the result </a:t>
            </a:r>
          </a:p>
          <a:p>
            <a:pPr marL="342900" indent="-342900">
              <a:buFontTx/>
              <a:buAutoNum type="arabicPeriod"/>
              <a:defRPr sz="3200"/>
            </a:pPr>
            <a:r>
              <a:rPr dirty="0"/>
              <a:t>Pick the 5 numbers out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28</a:t>
            </a:fld>
            <a:endParaRPr lang="uk-UA"/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259" y="1492282"/>
            <a:ext cx="2520000" cy="18666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79" y="1489956"/>
            <a:ext cx="2520000" cy="18666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178" y="1489348"/>
            <a:ext cx="2520000" cy="18666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735" y="1489349"/>
            <a:ext cx="2520000" cy="186666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01840" y="3358948"/>
            <a:ext cx="157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Scaling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change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800157" y="3358948"/>
            <a:ext cx="928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Rotation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524258" y="3356015"/>
            <a:ext cx="2140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Perspective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transform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67700" y="3361460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Standard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form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51520" y="3839478"/>
            <a:ext cx="720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detect the red logo, recover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the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shooting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box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standard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form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any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shooting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angle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extract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area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number.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Number area 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area</a:t>
            </a:r>
            <a:r>
              <a:rPr lang="zh-CN" altLang="en-US" dirty="0" smtClean="0"/>
              <a:t> </a:t>
            </a:r>
            <a:r>
              <a:rPr lang="en-US" altLang="zh-CN" dirty="0" smtClean="0"/>
              <a:t>under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logo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image.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Standard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form</a:t>
            </a:r>
            <a:r>
              <a:rPr lang="zh-CN" altLang="en-US" dirty="0" smtClean="0"/>
              <a:t> </a:t>
            </a:r>
            <a:r>
              <a:rPr lang="en-US" altLang="zh-CN" dirty="0" smtClean="0"/>
              <a:t>was</a:t>
            </a:r>
            <a:r>
              <a:rPr lang="zh-CN" altLang="en-US" dirty="0" smtClean="0"/>
              <a:t> </a:t>
            </a:r>
            <a:r>
              <a:rPr lang="en-US" altLang="zh-CN" dirty="0" smtClean="0"/>
              <a:t>defined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box</a:t>
            </a:r>
            <a:r>
              <a:rPr lang="zh-CN" altLang="en-US" dirty="0" smtClean="0"/>
              <a:t> </a:t>
            </a:r>
            <a:r>
              <a:rPr lang="en-US" altLang="zh-CN" dirty="0" smtClean="0"/>
              <a:t>surface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parallel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shooting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camera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texts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normal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morphology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2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37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Training data</a:t>
            </a:r>
          </a:p>
        </p:txBody>
      </p:sp>
      <p:sp>
        <p:nvSpPr>
          <p:cNvPr id="416" name="Shape 416"/>
          <p:cNvSpPr>
            <a:spLocks noGrp="1"/>
          </p:cNvSpPr>
          <p:nvPr>
            <p:ph type="body" idx="1"/>
          </p:nvPr>
        </p:nvSpPr>
        <p:spPr>
          <a:xfrm>
            <a:off x="609600" y="1608851"/>
            <a:ext cx="8153400" cy="3640667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90000"/>
              </a:lnSpc>
              <a:buFontTx/>
              <a:buAutoNum type="arabicPeriod"/>
            </a:pPr>
            <a:r>
              <a:rPr dirty="0"/>
              <a:t>There are around </a:t>
            </a:r>
            <a:r>
              <a:rPr dirty="0">
                <a:solidFill>
                  <a:srgbClr val="FF0000"/>
                </a:solidFill>
              </a:rPr>
              <a:t>1000</a:t>
            </a:r>
            <a:r>
              <a:rPr dirty="0"/>
              <a:t> samples for each number</a:t>
            </a:r>
            <a:endParaRPr sz="2600" dirty="0"/>
          </a:p>
          <a:p>
            <a:pPr marL="342900" indent="-342900">
              <a:lnSpc>
                <a:spcPct val="90000"/>
              </a:lnSpc>
              <a:buFontTx/>
              <a:buAutoNum type="arabicPeriod"/>
            </a:pPr>
            <a:r>
              <a:rPr dirty="0"/>
              <a:t>Each number was reshaped to </a:t>
            </a:r>
            <a:r>
              <a:rPr dirty="0">
                <a:solidFill>
                  <a:srgbClr val="FF0000"/>
                </a:solidFill>
              </a:rPr>
              <a:t>16*16</a:t>
            </a:r>
            <a:endParaRPr sz="2600" dirty="0"/>
          </a:p>
          <a:p>
            <a:pPr marL="342900" indent="-342900">
              <a:lnSpc>
                <a:spcPct val="90000"/>
              </a:lnSpc>
              <a:buFontTx/>
              <a:buAutoNum type="arabicPeriod"/>
            </a:pPr>
            <a:r>
              <a:rPr dirty="0"/>
              <a:t>Doing </a:t>
            </a:r>
            <a:r>
              <a:rPr dirty="0">
                <a:solidFill>
                  <a:srgbClr val="FF0000"/>
                </a:solidFill>
              </a:rPr>
              <a:t>Canny</a:t>
            </a:r>
            <a:r>
              <a:rPr dirty="0"/>
              <a:t> and </a:t>
            </a:r>
            <a:r>
              <a:rPr dirty="0">
                <a:solidFill>
                  <a:srgbClr val="FF0000"/>
                </a:solidFill>
              </a:rPr>
              <a:t>HOG</a:t>
            </a:r>
            <a:r>
              <a:rPr dirty="0"/>
              <a:t>(for the gradient) for each reshaped image</a:t>
            </a:r>
            <a:endParaRPr sz="2600" dirty="0"/>
          </a:p>
          <a:p>
            <a:pPr marL="342900" indent="-342900">
              <a:lnSpc>
                <a:spcPct val="90000"/>
              </a:lnSpc>
              <a:buFontTx/>
              <a:buAutoNum type="arabicPeriod"/>
            </a:pPr>
            <a:r>
              <a:rPr dirty="0"/>
              <a:t>Turn the outputs to a </a:t>
            </a:r>
            <a:r>
              <a:rPr dirty="0">
                <a:solidFill>
                  <a:srgbClr val="FF0000"/>
                </a:solidFill>
              </a:rPr>
              <a:t>1*256</a:t>
            </a:r>
            <a:r>
              <a:rPr dirty="0"/>
              <a:t> array.</a:t>
            </a:r>
            <a:endParaRPr sz="2600" dirty="0"/>
          </a:p>
          <a:p>
            <a:pPr marL="342900" indent="-342900">
              <a:lnSpc>
                <a:spcPct val="90000"/>
              </a:lnSpc>
              <a:buFontTx/>
              <a:buAutoNum type="arabicPeriod"/>
            </a:pPr>
            <a:r>
              <a:rPr dirty="0"/>
              <a:t>Then we got the Training set, around </a:t>
            </a:r>
            <a:r>
              <a:rPr dirty="0">
                <a:solidFill>
                  <a:srgbClr val="FF0000"/>
                </a:solidFill>
              </a:rPr>
              <a:t>3000 </a:t>
            </a:r>
            <a:r>
              <a:rPr dirty="0"/>
              <a:t>samples </a:t>
            </a:r>
            <a:r>
              <a:rPr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each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number</a:t>
            </a:r>
            <a:endParaRPr sz="2500" b="1" dirty="0">
              <a:solidFill>
                <a:srgbClr val="FFFFFF"/>
              </a:solidFill>
              <a:latin typeface="Segoe Script"/>
              <a:ea typeface="Segoe Script"/>
              <a:cs typeface="Segoe Script"/>
              <a:sym typeface="Segoe Script"/>
            </a:endParaRPr>
          </a:p>
        </p:txBody>
      </p:sp>
      <p:grpSp>
        <p:nvGrpSpPr>
          <p:cNvPr id="420" name="Group 420"/>
          <p:cNvGrpSpPr/>
          <p:nvPr/>
        </p:nvGrpSpPr>
        <p:grpSpPr>
          <a:xfrm>
            <a:off x="5021671" y="4472285"/>
            <a:ext cx="3728078" cy="1163559"/>
            <a:chOff x="0" y="0"/>
            <a:chExt cx="4109077" cy="1282471"/>
          </a:xfrm>
        </p:grpSpPr>
        <p:pic>
          <p:nvPicPr>
            <p:cNvPr id="417" name="image2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40774" y="0"/>
              <a:ext cx="1368304" cy="1282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8" name="image3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1378881" cy="12824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9" name="image4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378879" y="0"/>
              <a:ext cx="1361896" cy="12824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29</a:t>
            </a:fld>
            <a:endParaRPr lang="uk-UA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" grpId="1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Training set example</a:t>
            </a:r>
          </a:p>
        </p:txBody>
      </p:sp>
      <p:sp>
        <p:nvSpPr>
          <p:cNvPr id="423" name="Shape 4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24" name="image5.png" descr="E:\pycode\Raw_Images\9\cce2f2a5f9898931de49df7e603a3c2f-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519" y="1273324"/>
            <a:ext cx="5087484" cy="511324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image6.png" descr="E:\pycode\Raw_Images\1\b99e109dafc21c5c011e1034bca7a74e-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12748" y="1298115"/>
            <a:ext cx="4731252" cy="493394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30</a:t>
            </a:fld>
            <a:endParaRPr lang="uk-UA"/>
          </a:p>
        </p:txBody>
      </p:sp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Classifier</a:t>
            </a:r>
          </a:p>
        </p:txBody>
      </p:sp>
      <p:sp>
        <p:nvSpPr>
          <p:cNvPr id="428" name="Shape 42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90000"/>
              </a:lnSpc>
              <a:buFontTx/>
              <a:buAutoNum type="arabicPeriod"/>
              <a:defRPr sz="3000"/>
            </a:pPr>
            <a:r>
              <a:t>KNN</a:t>
            </a:r>
          </a:p>
          <a:p>
            <a:pPr marL="342900" indent="-342900">
              <a:lnSpc>
                <a:spcPct val="90000"/>
              </a:lnSpc>
              <a:buFontTx/>
              <a:buAutoNum type="arabicPeriod"/>
              <a:defRPr sz="3000"/>
            </a:pPr>
            <a:r>
              <a:t>SVM</a:t>
            </a:r>
          </a:p>
          <a:p>
            <a:pPr marL="342900" indent="-342900">
              <a:lnSpc>
                <a:spcPct val="90000"/>
              </a:lnSpc>
              <a:buFontTx/>
              <a:buAutoNum type="arabicPeriod"/>
              <a:defRPr sz="3000"/>
            </a:pPr>
            <a:r>
              <a:t>Random Forest</a:t>
            </a:r>
          </a:p>
        </p:txBody>
      </p:sp>
      <p:pic>
        <p:nvPicPr>
          <p:cNvPr id="429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672" y="3081409"/>
            <a:ext cx="7992889" cy="239307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31</a:t>
            </a:fld>
            <a:endParaRPr lang="uk-UA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9" grpId="1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 Results</a:t>
            </a:r>
          </a:p>
        </p:txBody>
      </p:sp>
      <p:pic>
        <p:nvPicPr>
          <p:cNvPr id="432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539" y="3624181"/>
            <a:ext cx="3696027" cy="196994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image9.png"/>
          <p:cNvPicPr>
            <a:picLocks noChangeAspect="1"/>
          </p:cNvPicPr>
          <p:nvPr/>
        </p:nvPicPr>
        <p:blipFill>
          <a:blip r:embed="rId3">
            <a:extLst/>
          </a:blip>
          <a:srcRect t="50000"/>
          <a:stretch>
            <a:fillRect/>
          </a:stretch>
        </p:blipFill>
        <p:spPr>
          <a:xfrm>
            <a:off x="4378491" y="3692001"/>
            <a:ext cx="4487214" cy="1909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image10.png"/>
          <p:cNvPicPr>
            <a:picLocks noChangeAspect="1"/>
          </p:cNvPicPr>
          <p:nvPr/>
        </p:nvPicPr>
        <p:blipFill>
          <a:blip r:embed="rId4">
            <a:extLst/>
          </a:blip>
          <a:srcRect b="41680"/>
          <a:stretch>
            <a:fillRect/>
          </a:stretch>
        </p:blipFill>
        <p:spPr>
          <a:xfrm>
            <a:off x="238539" y="1610382"/>
            <a:ext cx="3694365" cy="1866623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image1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58418" y="1610382"/>
            <a:ext cx="3451306" cy="186662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32</a:t>
            </a:fld>
            <a:endParaRPr lang="uk-UA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2" grpId="1" animBg="1" advAuto="0"/>
      <p:bldP spid="433" grpId="2" animBg="1" advAuto="0"/>
      <p:bldP spid="434" grpId="3" animBg="1" advAuto="0"/>
      <p:bldP spid="435" grpId="4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 Results</a:t>
            </a:r>
          </a:p>
        </p:txBody>
      </p:sp>
      <p:sp>
        <p:nvSpPr>
          <p:cNvPr id="438" name="Shape 438"/>
          <p:cNvSpPr>
            <a:spLocks noGrp="1"/>
          </p:cNvSpPr>
          <p:nvPr>
            <p:ph type="body" idx="1"/>
          </p:nvPr>
        </p:nvSpPr>
        <p:spPr>
          <a:xfrm>
            <a:off x="874644" y="1608853"/>
            <a:ext cx="7086632" cy="316433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39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976" y="1638830"/>
            <a:ext cx="3047583" cy="164734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0" name="image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1976" y="3504737"/>
            <a:ext cx="7947625" cy="2013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441" name="image1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07634" y="1638830"/>
            <a:ext cx="3148778" cy="1621779"/>
          </a:xfrm>
          <a:prstGeom prst="rect">
            <a:avLst/>
          </a:prstGeom>
          <a:ln w="12700">
            <a:miter lim="400000"/>
          </a:ln>
        </p:spPr>
      </p:pic>
      <p:pic>
        <p:nvPicPr>
          <p:cNvPr id="442" name="image1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807633" y="3534151"/>
            <a:ext cx="3071426" cy="83615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33</a:t>
            </a:fld>
            <a:endParaRPr lang="uk-UA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9" grpId="2" animBg="1" advAuto="0"/>
      <p:bldP spid="440" grpId="1" animBg="1" advAuto="0"/>
      <p:bldP spid="441" grpId="4" animBg="1" advAuto="0"/>
      <p:bldP spid="442" grpId="3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CNN Training dataset</a:t>
            </a:r>
          </a:p>
        </p:txBody>
      </p:sp>
      <p:sp>
        <p:nvSpPr>
          <p:cNvPr id="445" name="Shape 445"/>
          <p:cNvSpPr/>
          <p:nvPr/>
        </p:nvSpPr>
        <p:spPr>
          <a:xfrm>
            <a:off x="6474258" y="1629099"/>
            <a:ext cx="2596940" cy="3139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dirty="0" smtClean="0"/>
              <a:t>5 boxes,</a:t>
            </a:r>
          </a:p>
          <a:p>
            <a:r>
              <a:rPr dirty="0" smtClean="0"/>
              <a:t>each has 6 sides</a:t>
            </a:r>
          </a:p>
          <a:p>
            <a:endParaRPr dirty="0" smtClean="0"/>
          </a:p>
          <a:p>
            <a:r>
              <a:rPr dirty="0" smtClean="0"/>
              <a:t>300-400 pictures per boxes, totally 1600, under different conditions</a:t>
            </a:r>
          </a:p>
          <a:p>
            <a:endParaRPr dirty="0" smtClean="0"/>
          </a:p>
          <a:p>
            <a:r>
              <a:rPr dirty="0" smtClean="0"/>
              <a:t>Testing dataset also</a:t>
            </a:r>
          </a:p>
          <a:p>
            <a:r>
              <a:rPr dirty="0" smtClean="0"/>
              <a:t>created as 100-200 pictures per box, totally 600.</a:t>
            </a:r>
            <a:endParaRPr dirty="0"/>
          </a:p>
        </p:txBody>
      </p:sp>
      <p:pic>
        <p:nvPicPr>
          <p:cNvPr id="446" name="present_pi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3205" y="1614256"/>
            <a:ext cx="5727701" cy="39243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34</a:t>
            </a:fld>
            <a:endParaRPr lang="uk-UA"/>
          </a:p>
        </p:txBody>
      </p:sp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Convolutional Neuron Network</a:t>
            </a:r>
          </a:p>
        </p:txBody>
      </p:sp>
      <p:grpSp>
        <p:nvGrpSpPr>
          <p:cNvPr id="461" name="Group 461"/>
          <p:cNvGrpSpPr/>
          <p:nvPr/>
        </p:nvGrpSpPr>
        <p:grpSpPr>
          <a:xfrm>
            <a:off x="1368560" y="1905339"/>
            <a:ext cx="2135689" cy="2135690"/>
            <a:chOff x="0" y="0"/>
            <a:chExt cx="2135688" cy="2135688"/>
          </a:xfrm>
        </p:grpSpPr>
        <p:sp>
          <p:nvSpPr>
            <p:cNvPr id="449" name="Shape 449"/>
            <p:cNvSpPr/>
            <p:nvPr/>
          </p:nvSpPr>
          <p:spPr>
            <a:xfrm>
              <a:off x="0" y="0"/>
              <a:ext cx="738689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127000" y="127000"/>
              <a:ext cx="738689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254000" y="254000"/>
              <a:ext cx="738689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381000" y="381000"/>
              <a:ext cx="738689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508000" y="508000"/>
              <a:ext cx="738689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635000" y="635000"/>
              <a:ext cx="738689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762000" y="762000"/>
              <a:ext cx="738689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889000" y="889000"/>
              <a:ext cx="738689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1016000" y="1016000"/>
              <a:ext cx="738689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1142999" y="1143000"/>
              <a:ext cx="738690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1269999" y="1270000"/>
              <a:ext cx="738690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1396999" y="1397000"/>
              <a:ext cx="738690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74" name="Group 474"/>
          <p:cNvGrpSpPr/>
          <p:nvPr/>
        </p:nvGrpSpPr>
        <p:grpSpPr>
          <a:xfrm>
            <a:off x="3222027" y="2209799"/>
            <a:ext cx="1295401" cy="1295402"/>
            <a:chOff x="0" y="0"/>
            <a:chExt cx="1295399" cy="1295400"/>
          </a:xfrm>
        </p:grpSpPr>
        <p:sp>
          <p:nvSpPr>
            <p:cNvPr id="462" name="Shape 462"/>
            <p:cNvSpPr/>
            <p:nvPr/>
          </p:nvSpPr>
          <p:spPr>
            <a:xfrm>
              <a:off x="0" y="0"/>
              <a:ext cx="448051" cy="44805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77031" y="77031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154063" y="154063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231095" y="231095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308127" y="308126"/>
              <a:ext cx="448051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385158" y="385158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462190" y="462190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539222" y="539222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616253" y="616253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693285" y="693285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770317" y="770317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847348" y="847349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75" name="Shape 475"/>
          <p:cNvSpPr/>
          <p:nvPr/>
        </p:nvSpPr>
        <p:spPr>
          <a:xfrm>
            <a:off x="192410" y="3025720"/>
            <a:ext cx="1270001" cy="1270001"/>
          </a:xfrm>
          <a:prstGeom prst="rect">
            <a:avLst/>
          </a:prstGeom>
          <a:solidFill>
            <a:schemeClr val="accent3"/>
          </a:solidFill>
          <a:ln w="25400">
            <a:solidFill>
              <a:srgbClr val="020202"/>
            </a:solidFill>
            <a:miter lim="400000"/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92" name="Group 492"/>
          <p:cNvGrpSpPr/>
          <p:nvPr/>
        </p:nvGrpSpPr>
        <p:grpSpPr>
          <a:xfrm>
            <a:off x="4442801" y="2209799"/>
            <a:ext cx="1305036" cy="1295402"/>
            <a:chOff x="0" y="0"/>
            <a:chExt cx="1305034" cy="1295400"/>
          </a:xfrm>
        </p:grpSpPr>
        <p:grpSp>
          <p:nvGrpSpPr>
            <p:cNvPr id="488" name="Group 488"/>
            <p:cNvGrpSpPr/>
            <p:nvPr/>
          </p:nvGrpSpPr>
          <p:grpSpPr>
            <a:xfrm>
              <a:off x="-1" y="-1"/>
              <a:ext cx="1103248" cy="1103248"/>
              <a:chOff x="0" y="0"/>
              <a:chExt cx="1103246" cy="1103246"/>
            </a:xfrm>
          </p:grpSpPr>
          <p:sp>
            <p:nvSpPr>
              <p:cNvPr id="476" name="Shape 476"/>
              <p:cNvSpPr/>
              <p:nvPr/>
            </p:nvSpPr>
            <p:spPr>
              <a:xfrm>
                <a:off x="0" y="0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30000" dir="5400000" rotWithShape="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7" name="Shape 477"/>
              <p:cNvSpPr/>
              <p:nvPr/>
            </p:nvSpPr>
            <p:spPr>
              <a:xfrm>
                <a:off x="65605" y="65605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30000" dir="5400000" rotWithShape="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8" name="Shape 478"/>
              <p:cNvSpPr/>
              <p:nvPr/>
            </p:nvSpPr>
            <p:spPr>
              <a:xfrm>
                <a:off x="131210" y="131210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30000" dir="5400000" rotWithShape="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9" name="Shape 479"/>
              <p:cNvSpPr/>
              <p:nvPr/>
            </p:nvSpPr>
            <p:spPr>
              <a:xfrm>
                <a:off x="196815" y="196815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30000" dir="5400000" rotWithShape="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0" name="Shape 480"/>
              <p:cNvSpPr/>
              <p:nvPr/>
            </p:nvSpPr>
            <p:spPr>
              <a:xfrm>
                <a:off x="262420" y="262420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30000" dir="5400000" rotWithShape="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1" name="Shape 481"/>
              <p:cNvSpPr/>
              <p:nvPr/>
            </p:nvSpPr>
            <p:spPr>
              <a:xfrm>
                <a:off x="328025" y="328025"/>
                <a:ext cx="381590" cy="381591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30000" dir="5400000" rotWithShape="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2" name="Shape 482"/>
              <p:cNvSpPr/>
              <p:nvPr/>
            </p:nvSpPr>
            <p:spPr>
              <a:xfrm>
                <a:off x="393631" y="393631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30000" dir="5400000" rotWithShape="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3" name="Shape 483"/>
              <p:cNvSpPr/>
              <p:nvPr/>
            </p:nvSpPr>
            <p:spPr>
              <a:xfrm>
                <a:off x="459236" y="459236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30000" dir="5400000" rotWithShape="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4" name="Shape 484"/>
              <p:cNvSpPr/>
              <p:nvPr/>
            </p:nvSpPr>
            <p:spPr>
              <a:xfrm>
                <a:off x="524841" y="524841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30000" dir="5400000" rotWithShape="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5" name="Shape 485"/>
              <p:cNvSpPr/>
              <p:nvPr/>
            </p:nvSpPr>
            <p:spPr>
              <a:xfrm>
                <a:off x="590446" y="590446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30000" dir="5400000" rotWithShape="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6" name="Shape 486"/>
              <p:cNvSpPr/>
              <p:nvPr/>
            </p:nvSpPr>
            <p:spPr>
              <a:xfrm>
                <a:off x="656051" y="656051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30000" dir="5400000" rotWithShape="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7" name="Shape 487"/>
              <p:cNvSpPr/>
              <p:nvPr/>
            </p:nvSpPr>
            <p:spPr>
              <a:xfrm>
                <a:off x="721657" y="721657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30000" dir="5400000" rotWithShape="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89" name="Shape 489"/>
            <p:cNvSpPr/>
            <p:nvPr/>
          </p:nvSpPr>
          <p:spPr>
            <a:xfrm>
              <a:off x="792235" y="782600"/>
              <a:ext cx="381590" cy="381590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857840" y="848205"/>
              <a:ext cx="381590" cy="381590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923445" y="913810"/>
              <a:ext cx="381590" cy="381590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508" name="Group 508"/>
          <p:cNvGrpSpPr/>
          <p:nvPr/>
        </p:nvGrpSpPr>
        <p:grpSpPr>
          <a:xfrm>
            <a:off x="5643869" y="2345610"/>
            <a:ext cx="733318" cy="727904"/>
            <a:chOff x="0" y="0"/>
            <a:chExt cx="733316" cy="727903"/>
          </a:xfrm>
        </p:grpSpPr>
        <p:sp>
          <p:nvSpPr>
            <p:cNvPr id="493" name="Shape 493"/>
            <p:cNvSpPr/>
            <p:nvPr/>
          </p:nvSpPr>
          <p:spPr>
            <a:xfrm>
              <a:off x="0" y="0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36864" y="36864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73728" y="73728"/>
              <a:ext cx="214421" cy="21442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110593" y="110593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147457" y="147457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184322" y="184322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221186" y="221186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258051" y="258051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294915" y="294915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331780" y="331780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368644" y="368644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405508" y="405509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445167" y="439753"/>
              <a:ext cx="214421" cy="21442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482032" y="476618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518896" y="513482"/>
              <a:ext cx="214421" cy="21442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09" name="Shape 509"/>
          <p:cNvSpPr/>
          <p:nvPr/>
        </p:nvSpPr>
        <p:spPr>
          <a:xfrm>
            <a:off x="275229" y="1521734"/>
            <a:ext cx="574426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30*30</a:t>
            </a:r>
          </a:p>
        </p:txBody>
      </p:sp>
      <p:sp>
        <p:nvSpPr>
          <p:cNvPr id="510" name="Shape 510"/>
          <p:cNvSpPr/>
          <p:nvPr/>
        </p:nvSpPr>
        <p:spPr>
          <a:xfrm>
            <a:off x="1160197" y="1534427"/>
            <a:ext cx="848505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28*28*32</a:t>
            </a:r>
          </a:p>
        </p:txBody>
      </p:sp>
      <p:sp>
        <p:nvSpPr>
          <p:cNvPr id="511" name="Shape 511"/>
          <p:cNvSpPr/>
          <p:nvPr/>
        </p:nvSpPr>
        <p:spPr>
          <a:xfrm>
            <a:off x="2576875" y="1553477"/>
            <a:ext cx="848505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14*14*32</a:t>
            </a:r>
          </a:p>
        </p:txBody>
      </p:sp>
      <p:sp>
        <p:nvSpPr>
          <p:cNvPr id="512" name="Shape 512"/>
          <p:cNvSpPr/>
          <p:nvPr/>
        </p:nvSpPr>
        <p:spPr>
          <a:xfrm>
            <a:off x="3997116" y="1559834"/>
            <a:ext cx="848504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12*12*32</a:t>
            </a:r>
          </a:p>
        </p:txBody>
      </p:sp>
      <p:sp>
        <p:nvSpPr>
          <p:cNvPr id="513" name="Shape 513"/>
          <p:cNvSpPr/>
          <p:nvPr/>
        </p:nvSpPr>
        <p:spPr>
          <a:xfrm>
            <a:off x="5380842" y="1564737"/>
            <a:ext cx="652300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6*6*32</a:t>
            </a:r>
          </a:p>
        </p:txBody>
      </p:sp>
      <p:sp>
        <p:nvSpPr>
          <p:cNvPr id="514" name="Shape 514"/>
          <p:cNvSpPr/>
          <p:nvPr/>
        </p:nvSpPr>
        <p:spPr>
          <a:xfrm rot="19026262">
            <a:off x="7014506" y="1875662"/>
            <a:ext cx="165411" cy="1963676"/>
          </a:xfrm>
          <a:prstGeom prst="rect">
            <a:avLst/>
          </a:prstGeom>
          <a:solidFill>
            <a:schemeClr val="accent5"/>
          </a:solidFill>
          <a:ln w="10000">
            <a:solidFill>
              <a:schemeClr val="accent5"/>
            </a:solidFill>
          </a:ln>
          <a:effectLst>
            <a:outerShdw blurRad="38100" dist="30000" dir="5864046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5" name="Shape 515"/>
          <p:cNvSpPr/>
          <p:nvPr/>
        </p:nvSpPr>
        <p:spPr>
          <a:xfrm>
            <a:off x="6166414" y="1557647"/>
            <a:ext cx="398449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512</a:t>
            </a:r>
          </a:p>
        </p:txBody>
      </p:sp>
      <p:sp>
        <p:nvSpPr>
          <p:cNvPr id="516" name="Shape 516"/>
          <p:cNvSpPr/>
          <p:nvPr/>
        </p:nvSpPr>
        <p:spPr>
          <a:xfrm rot="19026262">
            <a:off x="7268674" y="2190040"/>
            <a:ext cx="165411" cy="875043"/>
          </a:xfrm>
          <a:prstGeom prst="rect">
            <a:avLst/>
          </a:prstGeom>
          <a:solidFill>
            <a:schemeClr val="accent5"/>
          </a:solidFill>
          <a:ln w="10000">
            <a:solidFill>
              <a:schemeClr val="accent5"/>
            </a:solidFill>
          </a:ln>
          <a:effectLst>
            <a:outerShdw blurRad="38100" dist="30000" dir="5864046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7" name="Shape 517"/>
          <p:cNvSpPr/>
          <p:nvPr/>
        </p:nvSpPr>
        <p:spPr>
          <a:xfrm>
            <a:off x="6690875" y="1559834"/>
            <a:ext cx="398449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256</a:t>
            </a:r>
          </a:p>
        </p:txBody>
      </p:sp>
      <p:sp>
        <p:nvSpPr>
          <p:cNvPr id="518" name="Shape 518"/>
          <p:cNvSpPr/>
          <p:nvPr/>
        </p:nvSpPr>
        <p:spPr>
          <a:xfrm rot="19026262">
            <a:off x="7650200" y="2247300"/>
            <a:ext cx="165411" cy="465825"/>
          </a:xfrm>
          <a:prstGeom prst="rect">
            <a:avLst/>
          </a:prstGeom>
          <a:solidFill>
            <a:schemeClr val="accent5"/>
          </a:solidFill>
          <a:ln w="10000">
            <a:solidFill>
              <a:schemeClr val="accent5"/>
            </a:solidFill>
          </a:ln>
          <a:effectLst>
            <a:outerShdw blurRad="38100" dist="30000" dir="5864046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9" name="Shape 519"/>
          <p:cNvSpPr/>
          <p:nvPr/>
        </p:nvSpPr>
        <p:spPr>
          <a:xfrm flipV="1">
            <a:off x="5650445" y="2084372"/>
            <a:ext cx="843443" cy="248336"/>
          </a:xfrm>
          <a:prstGeom prst="line">
            <a:avLst/>
          </a:prstGeom>
          <a:ln w="19050">
            <a:solidFill>
              <a:schemeClr val="accent5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20" name="Shape 520"/>
          <p:cNvSpPr/>
          <p:nvPr/>
        </p:nvSpPr>
        <p:spPr>
          <a:xfrm>
            <a:off x="6267413" y="3085864"/>
            <a:ext cx="1421350" cy="537515"/>
          </a:xfrm>
          <a:prstGeom prst="line">
            <a:avLst/>
          </a:prstGeom>
          <a:ln w="19050">
            <a:solidFill>
              <a:schemeClr val="accent5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21" name="Shape 521"/>
          <p:cNvSpPr/>
          <p:nvPr/>
        </p:nvSpPr>
        <p:spPr>
          <a:xfrm>
            <a:off x="7152155" y="1559834"/>
            <a:ext cx="398449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128</a:t>
            </a:r>
          </a:p>
        </p:txBody>
      </p:sp>
      <p:sp>
        <p:nvSpPr>
          <p:cNvPr id="522" name="Shape 522"/>
          <p:cNvSpPr/>
          <p:nvPr/>
        </p:nvSpPr>
        <p:spPr>
          <a:xfrm rot="19026262">
            <a:off x="7960561" y="2162192"/>
            <a:ext cx="165411" cy="275578"/>
          </a:xfrm>
          <a:prstGeom prst="rect">
            <a:avLst/>
          </a:prstGeom>
          <a:solidFill>
            <a:schemeClr val="accent5"/>
          </a:solidFill>
          <a:ln w="10000">
            <a:solidFill>
              <a:schemeClr val="accent5"/>
            </a:solidFill>
          </a:ln>
          <a:effectLst>
            <a:outerShdw blurRad="38100" dist="30000" dir="5864046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3" name="Shape 523"/>
          <p:cNvSpPr/>
          <p:nvPr/>
        </p:nvSpPr>
        <p:spPr>
          <a:xfrm>
            <a:off x="6493860" y="2090380"/>
            <a:ext cx="1521358" cy="1"/>
          </a:xfrm>
          <a:prstGeom prst="line">
            <a:avLst/>
          </a:prstGeom>
          <a:ln w="19050">
            <a:solidFill>
              <a:schemeClr val="accent5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24" name="Shape 524"/>
          <p:cNvSpPr/>
          <p:nvPr/>
        </p:nvSpPr>
        <p:spPr>
          <a:xfrm flipV="1">
            <a:off x="7829195" y="2347749"/>
            <a:ext cx="380337" cy="1158740"/>
          </a:xfrm>
          <a:prstGeom prst="line">
            <a:avLst/>
          </a:prstGeom>
          <a:ln w="19050">
            <a:solidFill>
              <a:schemeClr val="accent5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25" name="Shape 525"/>
          <p:cNvSpPr/>
          <p:nvPr/>
        </p:nvSpPr>
        <p:spPr>
          <a:xfrm>
            <a:off x="7607754" y="1559834"/>
            <a:ext cx="300346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64</a:t>
            </a:r>
          </a:p>
        </p:txBody>
      </p:sp>
      <p:sp>
        <p:nvSpPr>
          <p:cNvPr id="526" name="Shape 526"/>
          <p:cNvSpPr/>
          <p:nvPr/>
        </p:nvSpPr>
        <p:spPr>
          <a:xfrm>
            <a:off x="556116" y="4415661"/>
            <a:ext cx="54258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Input</a:t>
            </a:r>
          </a:p>
        </p:txBody>
      </p:sp>
      <p:sp>
        <p:nvSpPr>
          <p:cNvPr id="527" name="Shape 527"/>
          <p:cNvSpPr/>
          <p:nvPr/>
        </p:nvSpPr>
        <p:spPr>
          <a:xfrm>
            <a:off x="1801728" y="4462811"/>
            <a:ext cx="1332419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Convolution1</a:t>
            </a:r>
          </a:p>
          <a:p>
            <a:pPr algn="ctr"/>
            <a:r>
              <a:t>by 3*3</a:t>
            </a:r>
          </a:p>
        </p:txBody>
      </p:sp>
      <p:sp>
        <p:nvSpPr>
          <p:cNvPr id="528" name="Shape 528"/>
          <p:cNvSpPr/>
          <p:nvPr/>
        </p:nvSpPr>
        <p:spPr>
          <a:xfrm>
            <a:off x="3370685" y="4462811"/>
            <a:ext cx="1276944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Maxpool </a:t>
            </a:r>
          </a:p>
          <a:p>
            <a:pPr algn="ctr"/>
            <a:r>
              <a:t>subsampling</a:t>
            </a:r>
          </a:p>
          <a:p>
            <a:pPr algn="ctr"/>
            <a:r>
              <a:t>by 2*2</a:t>
            </a:r>
          </a:p>
        </p:txBody>
      </p:sp>
      <p:sp>
        <p:nvSpPr>
          <p:cNvPr id="529" name="Shape 529"/>
          <p:cNvSpPr/>
          <p:nvPr/>
        </p:nvSpPr>
        <p:spPr>
          <a:xfrm>
            <a:off x="4698578" y="4466166"/>
            <a:ext cx="1332419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Convolution2</a:t>
            </a:r>
          </a:p>
          <a:p>
            <a:pPr algn="ctr"/>
            <a:r>
              <a:t>by 3*3</a:t>
            </a:r>
          </a:p>
        </p:txBody>
      </p:sp>
      <p:sp>
        <p:nvSpPr>
          <p:cNvPr id="530" name="Shape 530"/>
          <p:cNvSpPr/>
          <p:nvPr/>
        </p:nvSpPr>
        <p:spPr>
          <a:xfrm>
            <a:off x="6083783" y="4462811"/>
            <a:ext cx="1276944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Maxpool </a:t>
            </a:r>
          </a:p>
          <a:p>
            <a:pPr algn="ctr"/>
            <a:r>
              <a:t>subsampling</a:t>
            </a:r>
          </a:p>
          <a:p>
            <a:pPr algn="ctr"/>
            <a:r>
              <a:t>by 2*2</a:t>
            </a:r>
          </a:p>
        </p:txBody>
      </p:sp>
      <p:sp>
        <p:nvSpPr>
          <p:cNvPr id="531" name="Shape 531"/>
          <p:cNvSpPr/>
          <p:nvPr/>
        </p:nvSpPr>
        <p:spPr>
          <a:xfrm>
            <a:off x="8456111" y="1978699"/>
            <a:ext cx="223362" cy="2233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2" name="Shape 532"/>
          <p:cNvSpPr/>
          <p:nvPr/>
        </p:nvSpPr>
        <p:spPr>
          <a:xfrm>
            <a:off x="8456111" y="2368531"/>
            <a:ext cx="223362" cy="2233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3" name="Shape 533"/>
          <p:cNvSpPr/>
          <p:nvPr/>
        </p:nvSpPr>
        <p:spPr>
          <a:xfrm>
            <a:off x="8456111" y="2729684"/>
            <a:ext cx="223362" cy="2233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4" name="Shape 534"/>
          <p:cNvSpPr/>
          <p:nvPr/>
        </p:nvSpPr>
        <p:spPr>
          <a:xfrm>
            <a:off x="8456111" y="3080163"/>
            <a:ext cx="223362" cy="223362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5" name="Shape 535"/>
          <p:cNvSpPr/>
          <p:nvPr/>
        </p:nvSpPr>
        <p:spPr>
          <a:xfrm>
            <a:off x="8456111" y="3430641"/>
            <a:ext cx="223362" cy="223362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6" name="Shape 536"/>
          <p:cNvSpPr/>
          <p:nvPr/>
        </p:nvSpPr>
        <p:spPr>
          <a:xfrm>
            <a:off x="8417619" y="1553477"/>
            <a:ext cx="202244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5</a:t>
            </a:r>
          </a:p>
        </p:txBody>
      </p:sp>
      <p:sp>
        <p:nvSpPr>
          <p:cNvPr id="537" name="Shape 537"/>
          <p:cNvSpPr/>
          <p:nvPr/>
        </p:nvSpPr>
        <p:spPr>
          <a:xfrm>
            <a:off x="7307626" y="4466166"/>
            <a:ext cx="1223478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Fully </a:t>
            </a:r>
          </a:p>
          <a:p>
            <a:pPr algn="ctr"/>
            <a:r>
              <a:t>Connecting </a:t>
            </a:r>
          </a:p>
          <a:p>
            <a:pPr algn="ctr"/>
            <a:r>
              <a:t>Neurons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35</a:t>
            </a:fld>
            <a:endParaRPr lang="uk-UA"/>
          </a:p>
        </p:txBody>
      </p:sp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CNN Model Training</a:t>
            </a:r>
          </a:p>
        </p:txBody>
      </p:sp>
      <p:pic>
        <p:nvPicPr>
          <p:cNvPr id="540" name="屏幕快照 2016-05-26 22.51.44.png"/>
          <p:cNvPicPr>
            <a:picLocks noChangeAspect="1"/>
          </p:cNvPicPr>
          <p:nvPr/>
        </p:nvPicPr>
        <p:blipFill>
          <a:blip r:embed="rId2">
            <a:extLst/>
          </a:blip>
          <a:srcRect t="27446"/>
          <a:stretch>
            <a:fillRect/>
          </a:stretch>
        </p:blipFill>
        <p:spPr>
          <a:xfrm>
            <a:off x="547742" y="1573134"/>
            <a:ext cx="5211378" cy="3152225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Shape 541"/>
          <p:cNvSpPr/>
          <p:nvPr/>
        </p:nvSpPr>
        <p:spPr>
          <a:xfrm>
            <a:off x="5893722" y="1497018"/>
            <a:ext cx="3061092" cy="3693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Validation accuracy reach 0.83</a:t>
            </a:r>
          </a:p>
          <a:p>
            <a:r>
              <a:rPr dirty="0"/>
              <a:t>after 16 epochs.</a:t>
            </a:r>
          </a:p>
          <a:p>
            <a:endParaRPr dirty="0"/>
          </a:p>
          <a:p>
            <a:r>
              <a:rPr dirty="0"/>
              <a:t>The best training model we used</a:t>
            </a:r>
          </a:p>
          <a:p>
            <a:r>
              <a:rPr dirty="0"/>
              <a:t>have:</a:t>
            </a:r>
          </a:p>
          <a:p>
            <a:endParaRPr dirty="0"/>
          </a:p>
          <a:p>
            <a:r>
              <a:rPr dirty="0"/>
              <a:t>Training Loss: 0.08</a:t>
            </a:r>
          </a:p>
          <a:p>
            <a:r>
              <a:rPr dirty="0"/>
              <a:t>Training accuracy: 0.96</a:t>
            </a:r>
          </a:p>
          <a:p>
            <a:r>
              <a:rPr dirty="0"/>
              <a:t>(1600 training samples)</a:t>
            </a:r>
          </a:p>
          <a:p>
            <a:endParaRPr dirty="0"/>
          </a:p>
          <a:p>
            <a:r>
              <a:rPr dirty="0"/>
              <a:t>Testing Loss: 0.17</a:t>
            </a:r>
          </a:p>
          <a:p>
            <a:r>
              <a:rPr dirty="0"/>
              <a:t>Testing accuracy: 0.95 </a:t>
            </a:r>
          </a:p>
          <a:p>
            <a:r>
              <a:rPr dirty="0"/>
              <a:t>(600 testing samples)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36</a:t>
            </a:fld>
            <a:endParaRPr lang="uk-UA"/>
          </a:p>
        </p:txBody>
      </p:sp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Convolution Layer results </a:t>
            </a:r>
          </a:p>
        </p:txBody>
      </p:sp>
      <p:sp>
        <p:nvSpPr>
          <p:cNvPr id="544" name="Shape 544"/>
          <p:cNvSpPr/>
          <p:nvPr/>
        </p:nvSpPr>
        <p:spPr>
          <a:xfrm>
            <a:off x="1046784" y="4614960"/>
            <a:ext cx="176751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rPr dirty="0"/>
              <a:t>Convolution 1 </a:t>
            </a:r>
          </a:p>
          <a:p>
            <a:pPr algn="ctr"/>
            <a:r>
              <a:rPr dirty="0"/>
              <a:t>with 32 3*3 filters</a:t>
            </a:r>
          </a:p>
        </p:txBody>
      </p:sp>
      <p:pic>
        <p:nvPicPr>
          <p:cNvPr id="545" name="屏幕快照 2016-05-27 00.14.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7316" y="1691046"/>
            <a:ext cx="2695934" cy="2680499"/>
          </a:xfrm>
          <a:prstGeom prst="rect">
            <a:avLst/>
          </a:prstGeom>
          <a:ln w="12700">
            <a:miter lim="400000"/>
          </a:ln>
        </p:spPr>
      </p:pic>
      <p:pic>
        <p:nvPicPr>
          <p:cNvPr id="546" name="屏幕快照 2016-05-27 00.14.4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5198" y="1700934"/>
            <a:ext cx="2690689" cy="2658548"/>
          </a:xfrm>
          <a:prstGeom prst="rect">
            <a:avLst/>
          </a:prstGeom>
          <a:ln w="12700">
            <a:miter lim="400000"/>
          </a:ln>
        </p:spPr>
      </p:pic>
      <p:pic>
        <p:nvPicPr>
          <p:cNvPr id="547" name="屏幕快照 2016-05-27 00.15.2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54680" y="1691046"/>
            <a:ext cx="2671752" cy="2658548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Shape 548"/>
          <p:cNvSpPr/>
          <p:nvPr/>
        </p:nvSpPr>
        <p:spPr>
          <a:xfrm>
            <a:off x="3739040" y="4617135"/>
            <a:ext cx="2115553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RELU activation Layer</a:t>
            </a:r>
          </a:p>
          <a:p>
            <a:pPr algn="ctr"/>
            <a:r>
              <a:t>with 0.5 dropout</a:t>
            </a:r>
          </a:p>
        </p:txBody>
      </p:sp>
      <p:sp>
        <p:nvSpPr>
          <p:cNvPr id="549" name="Shape 549"/>
          <p:cNvSpPr/>
          <p:nvPr/>
        </p:nvSpPr>
        <p:spPr>
          <a:xfrm>
            <a:off x="6700657" y="4614960"/>
            <a:ext cx="1779797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Max pool </a:t>
            </a:r>
          </a:p>
          <a:p>
            <a:pPr algn="ctr"/>
            <a:r>
              <a:t>with 2*2 filter size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37</a:t>
            </a:fld>
            <a:endParaRPr lang="uk-UA"/>
          </a:p>
        </p:txBody>
      </p:sp>
    </p:spTree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External Library Used</a:t>
            </a:r>
          </a:p>
        </p:txBody>
      </p:sp>
      <p:sp>
        <p:nvSpPr>
          <p:cNvPr id="552" name="Shape 552"/>
          <p:cNvSpPr/>
          <p:nvPr/>
        </p:nvSpPr>
        <p:spPr>
          <a:xfrm>
            <a:off x="685947" y="1714485"/>
            <a:ext cx="5661163" cy="2554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180473" indent="-180473">
              <a:buSzPct val="100000"/>
              <a:buChar char="•"/>
              <a:defRPr sz="2000"/>
            </a:pPr>
            <a:r>
              <a:rPr dirty="0"/>
              <a:t>Opencv 3.0</a:t>
            </a:r>
          </a:p>
          <a:p>
            <a:pPr lvl="2" indent="457200">
              <a:defRPr sz="2000"/>
            </a:pPr>
            <a:r>
              <a:rPr dirty="0"/>
              <a:t>for image preprocessing</a:t>
            </a:r>
          </a:p>
          <a:p>
            <a:pPr marL="180473" indent="-180473">
              <a:buSzPct val="100000"/>
              <a:buChar char="•"/>
              <a:defRPr sz="2000"/>
            </a:pPr>
            <a:r>
              <a:rPr dirty="0"/>
              <a:t>Keras 1.0.3 (based on theano)</a:t>
            </a:r>
          </a:p>
          <a:p>
            <a:pPr lvl="2" indent="457200">
              <a:defRPr sz="2000"/>
            </a:pPr>
            <a:r>
              <a:rPr dirty="0"/>
              <a:t>for CNN model implementation</a:t>
            </a:r>
          </a:p>
          <a:p>
            <a:pPr marL="180473" indent="-180473">
              <a:buSzPct val="100000"/>
              <a:buChar char="•"/>
              <a:defRPr sz="2000"/>
            </a:pPr>
            <a:r>
              <a:rPr dirty="0"/>
              <a:t>h5py 2.6.0 </a:t>
            </a:r>
          </a:p>
          <a:p>
            <a:pPr lvl="2" indent="457200">
              <a:defRPr sz="2000"/>
            </a:pPr>
            <a:r>
              <a:rPr dirty="0"/>
              <a:t>for CNN model written and read</a:t>
            </a:r>
          </a:p>
          <a:p>
            <a:pPr marL="180473" indent="-180473">
              <a:buSzPct val="100000"/>
              <a:buChar char="•"/>
              <a:defRPr sz="2000"/>
            </a:pPr>
            <a:r>
              <a:rPr dirty="0"/>
              <a:t>Levenshtein 0.12.0 </a:t>
            </a:r>
          </a:p>
          <a:p>
            <a:pPr lvl="2" indent="457200">
              <a:defRPr sz="2000"/>
            </a:pPr>
            <a:r>
              <a:rPr dirty="0"/>
              <a:t>for computing string edit distances and similarities.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38</a:t>
            </a:fld>
            <a:endParaRPr lang="uk-UA"/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6453"/>
            <a:ext cx="2736000" cy="20266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9552" y="4011369"/>
            <a:ext cx="3168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Step1:</a:t>
            </a:r>
            <a:r>
              <a:rPr lang="zh-CN" altLang="en-US" dirty="0" smtClean="0"/>
              <a:t> </a:t>
            </a:r>
            <a:r>
              <a:rPr lang="en-US" altLang="zh-CN" dirty="0" smtClean="0"/>
              <a:t>Using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HSV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color</a:t>
            </a:r>
            <a:r>
              <a:rPr lang="zh-CN" altLang="en-US" dirty="0" smtClean="0"/>
              <a:t> </a:t>
            </a:r>
            <a:r>
              <a:rPr lang="en-US" altLang="zh-CN" dirty="0" smtClean="0"/>
              <a:t>space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red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area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image.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mask.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3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01713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sp>
        <p:nvSpPr>
          <p:cNvPr id="555" name="Shape 555"/>
          <p:cNvSpPr/>
          <p:nvPr/>
        </p:nvSpPr>
        <p:spPr>
          <a:xfrm>
            <a:off x="674501" y="1588583"/>
            <a:ext cx="8153401" cy="344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/>
            </a:pPr>
            <a:r>
              <a:rPr dirty="0"/>
              <a:t>Although the algorithm we developed now can be light-invariant and pose-invariant, there are still many improvement can be done:</a:t>
            </a:r>
          </a:p>
          <a:p>
            <a:pPr marL="200526" indent="-200526">
              <a:buSzPct val="100000"/>
              <a:buChar char="•"/>
              <a:defRPr sz="2000"/>
            </a:pPr>
            <a:r>
              <a:rPr dirty="0"/>
              <a:t>Accuracy on detection and recognition.</a:t>
            </a:r>
          </a:p>
          <a:p>
            <a:pPr marL="200526" indent="-200526">
              <a:buSzPct val="100000"/>
              <a:buChar char="•"/>
              <a:defRPr sz="2000"/>
            </a:pPr>
            <a:r>
              <a:rPr dirty="0"/>
              <a:t>Move into mobile platform</a:t>
            </a:r>
          </a:p>
          <a:p>
            <a:pPr>
              <a:defRPr sz="2000"/>
            </a:pPr>
            <a:r>
              <a:rPr dirty="0"/>
              <a:t> </a:t>
            </a:r>
          </a:p>
          <a:p>
            <a:pPr>
              <a:defRPr sz="2000"/>
            </a:pPr>
            <a:r>
              <a:rPr dirty="0"/>
              <a:t>By working through this project, we really learned a lot. </a:t>
            </a:r>
          </a:p>
          <a:p>
            <a:pPr>
              <a:defRPr sz="2000"/>
            </a:pPr>
            <a:endParaRPr dirty="0"/>
          </a:p>
          <a:p>
            <a:pPr marL="180473" indent="-180473">
              <a:buSzPct val="100000"/>
              <a:buChar char="•"/>
              <a:defRPr sz="2000"/>
            </a:pPr>
            <a:r>
              <a:rPr dirty="0"/>
              <a:t>Image processing, like thresholding, HSV color space, heat function</a:t>
            </a:r>
          </a:p>
          <a:p>
            <a:pPr marL="180473" indent="-180473">
              <a:buSzPct val="100000"/>
              <a:buChar char="•"/>
              <a:defRPr sz="2000"/>
            </a:pPr>
            <a:r>
              <a:rPr dirty="0"/>
              <a:t>KNN in Optical Character Recognition</a:t>
            </a:r>
          </a:p>
          <a:p>
            <a:pPr marL="180473" indent="-180473">
              <a:buSzPct val="100000"/>
              <a:buChar char="•"/>
              <a:defRPr sz="2000"/>
            </a:pPr>
            <a:r>
              <a:rPr dirty="0"/>
              <a:t>Convolutional Neuron Network</a:t>
            </a:r>
          </a:p>
          <a:p>
            <a:pPr marL="180473" indent="-180473">
              <a:buSzPct val="100000"/>
              <a:buChar char="•"/>
              <a:defRPr sz="2000"/>
            </a:pPr>
            <a:r>
              <a:rPr dirty="0"/>
              <a:t>Team cooperating on Github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39</a:t>
            </a:fld>
            <a:endParaRPr lang="uk-UA"/>
          </a:p>
        </p:txBody>
      </p:sp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Live Demonstration</a:t>
            </a:r>
          </a:p>
        </p:txBody>
      </p:sp>
      <p:sp>
        <p:nvSpPr>
          <p:cNvPr id="558" name="Shape 558"/>
          <p:cNvSpPr/>
          <p:nvPr/>
        </p:nvSpPr>
        <p:spPr>
          <a:xfrm>
            <a:off x="1457307" y="2778932"/>
            <a:ext cx="6229386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300"/>
            </a:pPr>
            <a:r>
              <a:t>Thank you</a:t>
            </a:r>
          </a:p>
          <a:p>
            <a:pPr algn="ctr">
              <a:defRPr sz="3300"/>
            </a:pPr>
            <a:r>
              <a:t>Please feel free to ask any questions</a:t>
            </a:r>
          </a:p>
        </p:txBody>
      </p:sp>
      <p:sp>
        <p:nvSpPr>
          <p:cNvPr id="559" name="Shape 559"/>
          <p:cNvSpPr/>
          <p:nvPr/>
        </p:nvSpPr>
        <p:spPr>
          <a:xfrm>
            <a:off x="1340869" y="4656020"/>
            <a:ext cx="4953352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900"/>
            </a:pPr>
            <a:r>
              <a:t>You are welcome to fork our project at</a:t>
            </a:r>
          </a:p>
          <a:p>
            <a:pPr>
              <a:defRPr sz="1900"/>
            </a:pPr>
            <a:r>
              <a:rPr u="sng">
                <a:solidFill>
                  <a:srgbClr val="FF8119"/>
                </a:solidFill>
                <a:uFill>
                  <a:solidFill>
                    <a:srgbClr val="FF8119"/>
                  </a:solidFill>
                </a:uFill>
                <a:hlinkClick r:id="rId2"/>
              </a:rPr>
              <a:t>https://github.com/sotondriver/Lego_classification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40</a:t>
            </a:fld>
            <a:endParaRPr lang="uk-UA"/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6453"/>
            <a:ext cx="2736000" cy="20266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9552" y="4011369"/>
            <a:ext cx="3168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Step</a:t>
            </a:r>
            <a:r>
              <a:rPr lang="zh-CN" altLang="en-US" dirty="0" smtClean="0"/>
              <a:t> </a:t>
            </a:r>
            <a:r>
              <a:rPr lang="en-US" altLang="zh-CN" dirty="0" smtClean="0"/>
              <a:t>2: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contours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mask.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4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09254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6453"/>
            <a:ext cx="2736000" cy="20266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9552" y="4011369"/>
            <a:ext cx="3168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Step</a:t>
            </a:r>
            <a:r>
              <a:rPr lang="zh-CN" altLang="en-US" dirty="0" smtClean="0"/>
              <a:t> </a:t>
            </a:r>
            <a:r>
              <a:rPr lang="en-US" altLang="zh-CN" dirty="0"/>
              <a:t>3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Picking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biggest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quadrilateral</a:t>
            </a:r>
            <a:r>
              <a:rPr lang="zh-CN" altLang="en-US" dirty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contours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some</a:t>
            </a:r>
            <a:r>
              <a:rPr lang="zh-CN" altLang="en-US" dirty="0" smtClean="0"/>
              <a:t> </a:t>
            </a:r>
            <a:r>
              <a:rPr lang="en-US" altLang="zh-CN" dirty="0" smtClean="0"/>
              <a:t>geometric</a:t>
            </a:r>
            <a:r>
              <a:rPr lang="zh-CN" altLang="en-US" dirty="0" smtClean="0"/>
              <a:t> </a:t>
            </a:r>
            <a:r>
              <a:rPr lang="en-US" dirty="0" smtClean="0"/>
              <a:t>attribution</a:t>
            </a:r>
            <a:r>
              <a:rPr lang="en-US" altLang="zh-CN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5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62620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6453"/>
            <a:ext cx="2736000" cy="20266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9552" y="4011369"/>
            <a:ext cx="31683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Step</a:t>
            </a:r>
            <a:r>
              <a:rPr lang="zh-CN" altLang="en-US" dirty="0" smtClean="0"/>
              <a:t> </a:t>
            </a:r>
            <a:r>
              <a:rPr lang="en-US" altLang="zh-CN" dirty="0"/>
              <a:t>4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Detecting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 sorting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corners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Harris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method.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could</a:t>
            </a:r>
            <a:r>
              <a:rPr lang="zh-CN" altLang="en-US" dirty="0" smtClean="0"/>
              <a:t> </a:t>
            </a:r>
            <a:r>
              <a:rPr lang="en-US" altLang="zh-CN" dirty="0" smtClean="0"/>
              <a:t>also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verify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quadrilateral.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6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68223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6453"/>
            <a:ext cx="2736000" cy="20266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9800"/>
            <a:ext cx="4320000" cy="320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9552" y="4011369"/>
            <a:ext cx="3168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Step</a:t>
            </a:r>
            <a:r>
              <a:rPr lang="zh-CN" altLang="en-US" dirty="0" smtClean="0"/>
              <a:t> </a:t>
            </a:r>
            <a:r>
              <a:rPr lang="en-US" altLang="zh-CN" dirty="0"/>
              <a:t>5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Creating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standard</a:t>
            </a:r>
            <a:r>
              <a:rPr lang="zh-CN" altLang="en-US" dirty="0" smtClean="0"/>
              <a:t> </a:t>
            </a:r>
            <a:r>
              <a:rPr lang="en-US" altLang="zh-CN" dirty="0" smtClean="0"/>
              <a:t>square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preparing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affine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transform.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7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55080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6453"/>
            <a:ext cx="2736000" cy="20266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9800"/>
            <a:ext cx="4320000" cy="320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865" y="1843106"/>
            <a:ext cx="4320000" cy="320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9552" y="4011369"/>
            <a:ext cx="31683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Step</a:t>
            </a:r>
            <a:r>
              <a:rPr lang="zh-CN" altLang="en-US" dirty="0" smtClean="0"/>
              <a:t> </a:t>
            </a:r>
            <a:r>
              <a:rPr lang="en-US" altLang="zh-CN" dirty="0" smtClean="0"/>
              <a:t>6:</a:t>
            </a:r>
            <a:r>
              <a:rPr lang="zh-CN" altLang="en-US" dirty="0" smtClean="0"/>
              <a:t> </a:t>
            </a:r>
            <a:r>
              <a:rPr lang="en-US" altLang="zh-CN" dirty="0" smtClean="0"/>
              <a:t>Calculating the transformation matrix(</a:t>
            </a:r>
            <a:r>
              <a:rPr lang="en-US" altLang="zh-CN" dirty="0" err="1" smtClean="0"/>
              <a:t>tM</a:t>
            </a:r>
            <a:r>
              <a:rPr lang="en-US" altLang="zh-CN" dirty="0" smtClean="0"/>
              <a:t>) by quadrilateral corners and standard square corners.</a:t>
            </a:r>
          </a:p>
          <a:p>
            <a:r>
              <a:rPr lang="en-US" altLang="zh-CN" dirty="0" err="1" smtClean="0"/>
              <a:t>tM</a:t>
            </a:r>
            <a:r>
              <a:rPr lang="en-US" altLang="zh-CN" dirty="0" smtClean="0"/>
              <a:t> could be used </a:t>
            </a:r>
            <a:r>
              <a:rPr lang="en-US" altLang="zh-CN" dirty="0"/>
              <a:t>to  recover the </a:t>
            </a:r>
            <a:r>
              <a:rPr lang="en-US" altLang="zh-CN" dirty="0" smtClean="0"/>
              <a:t>tortile box.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8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15029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descreenPresentation16x9">
  <a:themeElements>
    <a:clrScheme name="WidescreenPresentation16x9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0000FF"/>
      </a:hlink>
      <a:folHlink>
        <a:srgbClr val="FF00FF"/>
      </a:folHlink>
    </a:clrScheme>
    <a:fontScheme name="WidescreenPresentation16x9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WidescreenPresentation16x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round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round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idescreenPresentation16x9">
  <a:themeElements>
    <a:clrScheme name="WidescreenPresentation16x9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0000FF"/>
      </a:hlink>
      <a:folHlink>
        <a:srgbClr val="FF00FF"/>
      </a:folHlink>
    </a:clrScheme>
    <a:fontScheme name="WidescreenPresentation16x9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WidescreenPresentation16x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round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round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1509</Words>
  <Application>Microsoft Macintosh PowerPoint</Application>
  <PresentationFormat>On-screen Show (16:10)</PresentationFormat>
  <Paragraphs>327</Paragraphs>
  <Slides>41</Slides>
  <Notes>17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 Narrow</vt:lpstr>
      <vt:lpstr>Calibri</vt:lpstr>
      <vt:lpstr>Helvetica</vt:lpstr>
      <vt:lpstr>Segoe Script</vt:lpstr>
      <vt:lpstr>Tw Cen MT</vt:lpstr>
      <vt:lpstr>Wingdings</vt:lpstr>
      <vt:lpstr>Arial</vt:lpstr>
      <vt:lpstr>WidescreenPresentation16x9</vt:lpstr>
      <vt:lpstr>Lego  Package  Recognition</vt:lpstr>
      <vt:lpstr>Flow Chart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Preprocessing-denoise</vt:lpstr>
      <vt:lpstr>Image Preprocessing-denoise</vt:lpstr>
      <vt:lpstr>Image Preprocessing-denoise</vt:lpstr>
      <vt:lpstr>Image Preprocessing-denoise</vt:lpstr>
      <vt:lpstr>Image Preprocessing-denoise</vt:lpstr>
      <vt:lpstr>Image Preprocessing-denoise</vt:lpstr>
      <vt:lpstr>Image Preprocessing-denoise</vt:lpstr>
      <vt:lpstr>Image Preprocessing-denoise</vt:lpstr>
      <vt:lpstr>Image Preprocessing-denoise</vt:lpstr>
      <vt:lpstr>Image Preprocessing-denoise</vt:lpstr>
      <vt:lpstr>Image Preprocessing-denoise</vt:lpstr>
      <vt:lpstr>Optical Number Recognition</vt:lpstr>
      <vt:lpstr>Training data</vt:lpstr>
      <vt:lpstr>Training set example</vt:lpstr>
      <vt:lpstr>Classifier</vt:lpstr>
      <vt:lpstr>Some Results</vt:lpstr>
      <vt:lpstr>Some Results</vt:lpstr>
      <vt:lpstr>CNN Training dataset</vt:lpstr>
      <vt:lpstr>Convolutional Neuron Network</vt:lpstr>
      <vt:lpstr>CNN Model Training</vt:lpstr>
      <vt:lpstr>Convolution Layer results </vt:lpstr>
      <vt:lpstr>External Library Used</vt:lpstr>
      <vt:lpstr>Conclusion</vt:lpstr>
      <vt:lpstr>Live Demonstration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Lego  Package  Recognition</dc:title>
  <cp:lastModifiedBy>lyu y. (yl7y14)</cp:lastModifiedBy>
  <cp:revision>23</cp:revision>
  <dcterms:modified xsi:type="dcterms:W3CDTF">2016-05-27T09:08:22Z</dcterms:modified>
</cp:coreProperties>
</file>